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2"/>
  </p:notesMasterIdLst>
  <p:sldIdLst>
    <p:sldId id="624" r:id="rId2"/>
    <p:sldId id="683" r:id="rId3"/>
    <p:sldId id="1943" r:id="rId4"/>
    <p:sldId id="1994" r:id="rId5"/>
    <p:sldId id="2048" r:id="rId6"/>
    <p:sldId id="1986" r:id="rId7"/>
    <p:sldId id="1990" r:id="rId8"/>
    <p:sldId id="2049" r:id="rId9"/>
    <p:sldId id="2050" r:id="rId10"/>
    <p:sldId id="2051" r:id="rId11"/>
    <p:sldId id="2052" r:id="rId12"/>
    <p:sldId id="2053" r:id="rId13"/>
    <p:sldId id="2054" r:id="rId14"/>
    <p:sldId id="2055" r:id="rId15"/>
    <p:sldId id="2056" r:id="rId16"/>
    <p:sldId id="1985" r:id="rId17"/>
    <p:sldId id="411" r:id="rId18"/>
    <p:sldId id="1992" r:id="rId19"/>
    <p:sldId id="2033" r:id="rId20"/>
    <p:sldId id="1995" r:id="rId21"/>
    <p:sldId id="2034" r:id="rId22"/>
    <p:sldId id="2042" r:id="rId23"/>
    <p:sldId id="2043" r:id="rId24"/>
    <p:sldId id="412" r:id="rId25"/>
    <p:sldId id="2032" r:id="rId26"/>
    <p:sldId id="2006" r:id="rId27"/>
    <p:sldId id="2037" r:id="rId28"/>
    <p:sldId id="1996" r:id="rId29"/>
    <p:sldId id="2039" r:id="rId30"/>
    <p:sldId id="2040" r:id="rId31"/>
    <p:sldId id="2045" r:id="rId32"/>
    <p:sldId id="2046" r:id="rId33"/>
    <p:sldId id="2038" r:id="rId34"/>
    <p:sldId id="2044" r:id="rId35"/>
    <p:sldId id="2001" r:id="rId36"/>
    <p:sldId id="2002" r:id="rId37"/>
    <p:sldId id="2003" r:id="rId38"/>
    <p:sldId id="2027" r:id="rId39"/>
    <p:sldId id="2026" r:id="rId40"/>
    <p:sldId id="2007" r:id="rId41"/>
    <p:sldId id="2016" r:id="rId42"/>
    <p:sldId id="2017" r:id="rId43"/>
    <p:sldId id="2018" r:id="rId44"/>
    <p:sldId id="2019" r:id="rId45"/>
    <p:sldId id="2020" r:id="rId46"/>
    <p:sldId id="2021" r:id="rId47"/>
    <p:sldId id="2022" r:id="rId48"/>
    <p:sldId id="2023" r:id="rId49"/>
    <p:sldId id="2005" r:id="rId50"/>
    <p:sldId id="2024" r:id="rId51"/>
    <p:sldId id="2025" r:id="rId52"/>
    <p:sldId id="2008" r:id="rId53"/>
    <p:sldId id="2010" r:id="rId54"/>
    <p:sldId id="2009" r:id="rId55"/>
    <p:sldId id="2011" r:id="rId56"/>
    <p:sldId id="2012" r:id="rId57"/>
    <p:sldId id="2013" r:id="rId58"/>
    <p:sldId id="2014" r:id="rId59"/>
    <p:sldId id="2015" r:id="rId60"/>
    <p:sldId id="1028" r:id="rId61"/>
  </p:sldIdLst>
  <p:sldSz cx="9144000" cy="6858000" type="screen4x3"/>
  <p:notesSz cx="6864350" cy="9996488"/>
  <p:embeddedFontLst>
    <p:embeddedFont>
      <p:font typeface="HY헤드라인M" panose="02030600000101010101" pitchFamily="18" charset="-127"/>
      <p:regular r:id="rId63"/>
    </p:embeddedFont>
    <p:embeddedFont>
      <p:font typeface="Cambria Math" panose="02040503050406030204" pitchFamily="18" charset="0"/>
      <p:regular r:id="rId64"/>
    </p:embeddedFont>
    <p:embeddedFont>
      <p:font typeface="나눔고딕 ExtraBold" panose="020D0904000000000000" pitchFamily="50" charset="-127"/>
      <p:bold r:id="rId65"/>
    </p:embeddedFont>
    <p:embeddedFont>
      <p:font typeface="나눔바른고딕" panose="020B0603020101020101" pitchFamily="50" charset="-127"/>
      <p:regular r:id="rId66"/>
      <p:bold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호원" initials="김" lastIdx="1" clrIdx="0">
    <p:extLst>
      <p:ext uri="{19B8F6BF-5375-455C-9EA6-DF929625EA0E}">
        <p15:presenceInfo xmlns:p15="http://schemas.microsoft.com/office/powerpoint/2012/main" userId="S::howonkim@pusan.ac.kr::15ca3ef6-c8a2-4b3c-8e99-4970e3d632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3F"/>
    <a:srgbClr val="FF00FF"/>
    <a:srgbClr val="0070C0"/>
    <a:srgbClr val="6600FF"/>
    <a:srgbClr val="0000CC"/>
    <a:srgbClr val="EAEDF4"/>
    <a:srgbClr val="D0D8E8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1" autoAdjust="0"/>
    <p:restoredTop sz="93310" autoAdjust="0"/>
  </p:normalViewPr>
  <p:slideViewPr>
    <p:cSldViewPr>
      <p:cViewPr>
        <p:scale>
          <a:sx n="66" d="100"/>
          <a:sy n="66" d="100"/>
        </p:scale>
        <p:origin x="3991" y="1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4408" y="200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.kr/books?id=3qAuDwAAQBAJ&amp;pg=SA6-PA6&amp;dq=kernel+%2B++for+edge+detection++%2B+convolution++%2B+-1+-1+-1&amp;hl=ko&amp;sa=X&amp;ved=2ahUKEwjPudOupJLrAhV8zIsBHSd3BAwQ6AEwAHoECAUQAg#v=onepage&amp;q=kernel%20%2B%20%20for%20edge%20detection%20%20%2B%20convolution%20%20%2B%20-1%20-1%20-1&amp;f=fals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.kr/books?id=3qAuDwAAQBAJ&amp;pg=SA6-PA6&amp;dq=kernel+%2B++for+edge+detection++%2B+convolution++%2B+-1+-1+-1&amp;hl=ko&amp;sa=X&amp;ved=2ahUKEwjPudOupJLrAhV8zIsBHSd3BAwQ6AEwAHoECAUQAg#v=onepage&amp;q=kernel%20%2B%20%20for%20edge%20detection%20%20%2B%20convolution%20%20%2B%20-1%20-1%20-1&amp;f=fals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Convolution</a:t>
            </a:r>
            <a:r>
              <a:rPr lang="ko-KR" altLang="en-US" dirty="0"/>
              <a:t>을 사용하여</a:t>
            </a:r>
            <a:r>
              <a:rPr lang="en-US" altLang="ko-KR" dirty="0"/>
              <a:t>, </a:t>
            </a:r>
            <a:r>
              <a:rPr lang="ko-KR" altLang="en-US" dirty="0"/>
              <a:t>이미지가 가지고 있는 공간적 특성</a:t>
            </a:r>
            <a:r>
              <a:rPr lang="en-US" altLang="ko-KR" dirty="0"/>
              <a:t>(local receptive field)</a:t>
            </a:r>
            <a:r>
              <a:rPr lang="ko-KR" altLang="en-US" dirty="0"/>
              <a:t>를 최대한 활용하고</a:t>
            </a:r>
            <a:r>
              <a:rPr lang="en-US" altLang="ko-KR" dirty="0"/>
              <a:t>, </a:t>
            </a:r>
            <a:r>
              <a:rPr lang="ko-KR" altLang="en-US" dirty="0"/>
              <a:t>전체 이미지에 대해 가중치 및 바이어스를 공유</a:t>
            </a:r>
            <a:r>
              <a:rPr lang="en-US" altLang="ko-KR" dirty="0"/>
              <a:t>(shared</a:t>
            </a:r>
            <a:r>
              <a:rPr lang="en-US" altLang="ko-KR" baseline="0" dirty="0"/>
              <a:t> parameter)</a:t>
            </a:r>
            <a:r>
              <a:rPr lang="ko-KR" altLang="en-US" baseline="0" dirty="0"/>
              <a:t>하여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자유변후</a:t>
            </a:r>
            <a:r>
              <a:rPr lang="en-US" altLang="ko-KR" baseline="0" dirty="0"/>
              <a:t>(free parameter)</a:t>
            </a:r>
            <a:r>
              <a:rPr lang="ko-KR" altLang="en-US" baseline="0" dirty="0"/>
              <a:t>의 수를 줄임으로서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학습 시간을 줄이고 </a:t>
            </a:r>
            <a:r>
              <a:rPr lang="en-US" altLang="ko-KR" baseline="0" dirty="0"/>
              <a:t>overfitting </a:t>
            </a:r>
            <a:r>
              <a:rPr lang="ko-KR" altLang="en-US" baseline="0" dirty="0"/>
              <a:t>가능성도 줄이며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이미지를 잘 구별할 수 있는 특징</a:t>
            </a:r>
            <a:r>
              <a:rPr lang="en-US" altLang="ko-KR" baseline="0" dirty="0"/>
              <a:t>(salient feature)</a:t>
            </a:r>
            <a:r>
              <a:rPr lang="ko-KR" altLang="en-US" baseline="0" dirty="0"/>
              <a:t>를 얻을 수 있음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6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58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8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1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1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60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5542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5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6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7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7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1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books.google.co.kr/books?id=3qAuDwAAQBAJ&amp;pg=SA6-PA6&amp;dq=kernel+%2B++for+edge+detection++%2B+convolution++%2B+-1+-1+-1&amp;hl=ko&amp;sa=X&amp;ved=2ahUKEwjPudOupJLrAhV8zIsBHSd3BAwQ6AEwAHoECAUQAg#v=onepage&amp;q=kernel%20%2B%20%20for%20edge%20detection%20%20%2B%20convolution%20%20%2B%20-1%20-1%20-1&amp;f=fa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2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books.google.co.kr/books?id=3qAuDwAAQBAJ&amp;pg=SA6-PA6&amp;dq=kernel+%2B++for+edge+detection++%2B+convolution++%2B+-1+-1+-1&amp;hl=ko&amp;sa=X&amp;ved=2ahUKEwjPudOupJLrAhV8zIsBHSd3BAwQ6AEwAHoECAUQAg#v=onepage&amp;q=kernel%20%2B%20%20for%20edge%20detection%20%20%2B%20convolution%20%20%2B%20-1%20-1%20-1&amp;f=fa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72813" y="2151021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r>
              <a:rPr lang="en-US" altLang="ko-KR"/>
              <a:t>Z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97295" y="659829"/>
            <a:ext cx="8911209" cy="5361459"/>
          </a:xfrm>
        </p:spPr>
        <p:txBody>
          <a:bodyPr/>
          <a:lstStyle>
            <a:lvl1pPr marL="361950" indent="-361950" latinLnBrk="0">
              <a:spcBef>
                <a:spcPts val="0"/>
              </a:spcBef>
              <a:buFont typeface="Arial" pitchFamily="34" charset="0"/>
              <a:buBlip>
                <a:blip r:embed="rId3"/>
              </a:buBlip>
              <a:defRPr sz="2000" baseline="0">
                <a:latin typeface="나눔고딕 ExtraBold" pitchFamily="50" charset="-127"/>
                <a:ea typeface="나눔고딕 ExtraBold" pitchFamily="50" charset="-127"/>
              </a:defRPr>
            </a:lvl1pPr>
            <a:lvl2pPr marL="381000" indent="0" latinLnBrk="0">
              <a:buNone/>
              <a:defRPr sz="20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latinLnBrk="0"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latinLnBrk="0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ko-KR" altLang="en-US" sz="2400" b="1" dirty="0"/>
              <a:t>마스터 제목</a:t>
            </a:r>
            <a:endParaRPr lang="en-US" altLang="ko-KR" sz="24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둘째 수준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4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2l.ai/chapter_convolutional-neural-networks/conv-layer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개요 및 실습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6374" y="1496978"/>
            <a:ext cx="630812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개요 및 실습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8" name="Picture 6" descr="C:\Users\Donggeon Lee\Desktop\IoT\pnu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09120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 도형 5"/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818" y="6074170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FFEE81-1018-4954-8CEE-BC682082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6525344"/>
            <a:ext cx="1232282" cy="2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4. CNN </a:t>
            </a:r>
            <a:r>
              <a:rPr kumimoji="1" lang="ko-KR" altLang="en-US" dirty="0"/>
              <a:t>계층 유형 </a:t>
            </a:r>
            <a:r>
              <a:rPr kumimoji="1" lang="en-US" altLang="ko-KR" dirty="0"/>
              <a:t>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0E4066-FDFF-4D40-9CD1-C2575B486313}"/>
              </a:ext>
            </a:extLst>
          </p:cNvPr>
          <p:cNvGrpSpPr/>
          <p:nvPr/>
        </p:nvGrpSpPr>
        <p:grpSpPr>
          <a:xfrm>
            <a:off x="1675860" y="1268760"/>
            <a:ext cx="4424127" cy="1938502"/>
            <a:chOff x="2140143" y="1705445"/>
            <a:chExt cx="4424127" cy="193850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8218E71-C119-4B7B-AA23-F60AF3CE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143" y="1705445"/>
              <a:ext cx="4424127" cy="172355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25F1173-DBFB-4347-BB62-C9424C512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685" y="3444691"/>
              <a:ext cx="2919711" cy="19925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4FA0B5-FCB1-458D-B7A1-B629D1EED383}"/>
              </a:ext>
            </a:extLst>
          </p:cNvPr>
          <p:cNvSpPr txBox="1"/>
          <p:nvPr/>
        </p:nvSpPr>
        <p:spPr>
          <a:xfrm>
            <a:off x="1547664" y="6021288"/>
            <a:ext cx="53977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https://d2l.ai/chapter_convolutional-neural-networks/conv-layer.html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3334F7F-1A19-4764-9C98-A4EDA0FE6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466" y="4027183"/>
            <a:ext cx="4008213" cy="13463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01B90A4-0556-4071-AF95-3FEEE74F3C81}"/>
              </a:ext>
            </a:extLst>
          </p:cNvPr>
          <p:cNvSpPr txBox="1"/>
          <p:nvPr/>
        </p:nvSpPr>
        <p:spPr>
          <a:xfrm>
            <a:off x="1539973" y="3503073"/>
            <a:ext cx="4631779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대해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kernel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이동시켜면서 모두 계산한 값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/>
              <a:t>영상처리에서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Kernel</a:t>
            </a:r>
            <a:r>
              <a:rPr lang="ko-KR" altLang="en-US" sz="2000" b="1" dirty="0"/>
              <a:t>의 종류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B915A5-2B0F-4157-80A0-EF004C265149}"/>
              </a:ext>
            </a:extLst>
          </p:cNvPr>
          <p:cNvSpPr txBox="1"/>
          <p:nvPr/>
        </p:nvSpPr>
        <p:spPr>
          <a:xfrm>
            <a:off x="2483768" y="6401909"/>
            <a:ext cx="4752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ko-KR" altLang="en-US" sz="100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r>
              <a:rPr lang="en-US" altLang="ko-KR" sz="100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1000" i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Hybrid Intelligence for Image Analysis and Understanding, </a:t>
            </a:r>
            <a:r>
              <a:rPr lang="en-US" altLang="ko-KR" sz="100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p.140</a:t>
            </a:r>
            <a:endParaRPr lang="en-US" altLang="ko-KR" sz="1000" i="0">
              <a:solidFill>
                <a:srgbClr val="333333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46BB563-385B-4926-AEE9-1EAC3599C077}"/>
              </a:ext>
            </a:extLst>
          </p:cNvPr>
          <p:cNvGrpSpPr/>
          <p:nvPr/>
        </p:nvGrpSpPr>
        <p:grpSpPr>
          <a:xfrm>
            <a:off x="1962136" y="4540743"/>
            <a:ext cx="4090866" cy="1493794"/>
            <a:chOff x="3203848" y="439901"/>
            <a:chExt cx="5857143" cy="204285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F9F8E39-6499-4D97-9083-27D8B707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8733" y="439901"/>
              <a:ext cx="3816424" cy="179209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349616F-0005-4462-8342-6795E54C0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3848" y="2235139"/>
              <a:ext cx="5857143" cy="24761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5BCD52-4065-4488-A455-931DA56137A6}"/>
              </a:ext>
            </a:extLst>
          </p:cNvPr>
          <p:cNvGrpSpPr/>
          <p:nvPr/>
        </p:nvGrpSpPr>
        <p:grpSpPr>
          <a:xfrm>
            <a:off x="1691680" y="1293361"/>
            <a:ext cx="4631779" cy="2914508"/>
            <a:chOff x="645182" y="1016362"/>
            <a:chExt cx="4631779" cy="2914508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50ABBE9-2F47-4BC6-AF91-94C81FDE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600" y="1293361"/>
              <a:ext cx="4208129" cy="26375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8BF0DE-F7FB-44F8-B52B-8BF5D1B1F283}"/>
                </a:ext>
              </a:extLst>
            </p:cNvPr>
            <p:cNvSpPr txBox="1"/>
            <p:nvPr/>
          </p:nvSpPr>
          <p:spPr>
            <a:xfrm>
              <a:off x="645182" y="1016362"/>
              <a:ext cx="4631779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kernel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종류</a:t>
              </a:r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3A8F9F-86D6-49C1-8AA4-B378175E519C}"/>
                </a:ext>
              </a:extLst>
            </p:cNvPr>
            <p:cNvSpPr/>
            <p:nvPr/>
          </p:nvSpPr>
          <p:spPr bwMode="auto">
            <a:xfrm>
              <a:off x="645182" y="1293361"/>
              <a:ext cx="4631779" cy="26375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10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/>
              <a:t>영상처리에서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dirty="0"/>
              <a:t>Kernel</a:t>
            </a:r>
            <a:r>
              <a:rPr lang="ko-KR" altLang="en-US" sz="2000" dirty="0"/>
              <a:t>의 종류와 </a:t>
            </a:r>
            <a:r>
              <a:rPr lang="en-US" altLang="ko-KR" sz="2000" dirty="0"/>
              <a:t>edge detection</a:t>
            </a:r>
            <a:r>
              <a:rPr lang="ko-KR" altLang="en-US" sz="2000" dirty="0"/>
              <a:t> 결과 </a:t>
            </a:r>
            <a:r>
              <a:rPr lang="en-US" altLang="ko-KR" sz="2000" dirty="0"/>
              <a:t>(Sobel operator</a:t>
            </a:r>
            <a:r>
              <a:rPr lang="ko-KR" altLang="en-US" sz="2000" dirty="0"/>
              <a:t>라고도 함</a:t>
            </a:r>
            <a:r>
              <a:rPr lang="en-US" altLang="ko-KR" sz="2000" dirty="0"/>
              <a:t>)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B312D-D1A9-4CA6-A10B-41578134BBAC}"/>
              </a:ext>
            </a:extLst>
          </p:cNvPr>
          <p:cNvSpPr txBox="1"/>
          <p:nvPr/>
        </p:nvSpPr>
        <p:spPr>
          <a:xfrm>
            <a:off x="2411760" y="6165304"/>
            <a:ext cx="4752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ko-KR" altLang="en-US" sz="1050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r>
              <a:rPr lang="en-US" altLang="ko-KR" sz="1050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105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Hybrid Intelligence for Image Analysis and Understanding, </a:t>
            </a:r>
            <a:r>
              <a:rPr lang="en-US" altLang="ko-KR" sz="1050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p.142</a:t>
            </a:r>
            <a:endParaRPr lang="en-US" altLang="ko-KR" sz="1050" i="0" dirty="0">
              <a:solidFill>
                <a:srgbClr val="333333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E5F31B-9BF7-4D1E-8AAE-CAC49D9E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518900"/>
            <a:ext cx="4305588" cy="3929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8E19B-5D1A-4025-BAD6-C2BCFFCB0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07" y="2564904"/>
            <a:ext cx="3666313" cy="18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6. CNN </a:t>
            </a:r>
            <a:r>
              <a:rPr kumimoji="1" lang="ko-KR" altLang="en-US" dirty="0"/>
              <a:t>학습 프로세스 </a:t>
            </a:r>
            <a:r>
              <a:rPr kumimoji="1" lang="en-US" altLang="ko-KR" dirty="0"/>
              <a:t>(1/2)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05791-3316-4176-8512-9C8D3A680106}"/>
              </a:ext>
            </a:extLst>
          </p:cNvPr>
          <p:cNvSpPr txBox="1"/>
          <p:nvPr/>
        </p:nvSpPr>
        <p:spPr>
          <a:xfrm>
            <a:off x="2699793" y="6052398"/>
            <a:ext cx="540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출처 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:</a:t>
            </a:r>
            <a:r>
              <a:rPr kumimoji="1"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 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Convolutional Neural Networks by </a:t>
            </a:r>
            <a:r>
              <a:rPr kumimoji="1" lang="en-US" altLang="ko-KR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Jia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-Bin Huang, Univ. of Illinois</a:t>
            </a:r>
            <a:endParaRPr kumimoji="1"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8F140C-BA09-47D9-8309-58712415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039921"/>
            <a:ext cx="2119237" cy="4778157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3E882A1-7149-45B1-AE92-EA0FA87DACE6}"/>
              </a:ext>
            </a:extLst>
          </p:cNvPr>
          <p:cNvSpPr/>
          <p:nvPr/>
        </p:nvSpPr>
        <p:spPr bwMode="auto">
          <a:xfrm rot="16200000">
            <a:off x="3522887" y="4380177"/>
            <a:ext cx="816073" cy="86409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2B1CC0-B1BF-46E3-B091-3BB00B55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31" y="3344177"/>
            <a:ext cx="3761435" cy="23205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686D86-9C5E-428F-AE30-28E2C66B00F9}"/>
              </a:ext>
            </a:extLst>
          </p:cNvPr>
          <p:cNvSpPr/>
          <p:nvPr/>
        </p:nvSpPr>
        <p:spPr>
          <a:xfrm>
            <a:off x="4211960" y="5732371"/>
            <a:ext cx="4643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(filtering)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통해 대표적인 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ko-KR" altLang="en-US" sz="1400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뽑아냄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BBC7B03-6A34-4AE0-A2E3-BDADE29B5530}"/>
              </a:ext>
            </a:extLst>
          </p:cNvPr>
          <p:cNvSpPr/>
          <p:nvPr/>
        </p:nvSpPr>
        <p:spPr bwMode="auto">
          <a:xfrm rot="14722544" flipH="1">
            <a:off x="4625251" y="1845481"/>
            <a:ext cx="336879" cy="2806954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6D5A97-9F00-45E4-B309-A7EC55573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49" y="1183937"/>
            <a:ext cx="2167105" cy="19176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96FC35-837D-4D03-9B26-EAED35B0C06E}"/>
              </a:ext>
            </a:extLst>
          </p:cNvPr>
          <p:cNvSpPr txBox="1"/>
          <p:nvPr/>
        </p:nvSpPr>
        <p:spPr>
          <a:xfrm>
            <a:off x="384097" y="4612170"/>
            <a:ext cx="104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filter</a:t>
            </a:r>
            <a:r>
              <a:rPr lang="ko-KR" altLang="en-US" sz="1000" dirty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학습됨</a:t>
            </a:r>
          </a:p>
        </p:txBody>
      </p:sp>
    </p:spTree>
    <p:extLst>
      <p:ext uri="{BB962C8B-B14F-4D97-AF65-F5344CB8AC3E}">
        <p14:creationId xmlns:p14="http://schemas.microsoft.com/office/powerpoint/2010/main" val="211455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6. CNN </a:t>
            </a:r>
            <a:r>
              <a:rPr kumimoji="1" lang="ko-KR" altLang="en-US" dirty="0"/>
              <a:t>학습 프로세스 </a:t>
            </a:r>
            <a:r>
              <a:rPr kumimoji="1" lang="en-US" altLang="ko-KR" dirty="0"/>
              <a:t>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1429840-110D-49AB-AB18-6264F9FB1464}"/>
              </a:ext>
            </a:extLst>
          </p:cNvPr>
          <p:cNvSpPr/>
          <p:nvPr/>
        </p:nvSpPr>
        <p:spPr bwMode="auto">
          <a:xfrm rot="14722544" flipH="1">
            <a:off x="3834968" y="1380528"/>
            <a:ext cx="336879" cy="188506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51A9BE-700B-45CB-8E49-240AAEAC5FEA}"/>
              </a:ext>
            </a:extLst>
          </p:cNvPr>
          <p:cNvSpPr txBox="1"/>
          <p:nvPr/>
        </p:nvSpPr>
        <p:spPr>
          <a:xfrm>
            <a:off x="2339752" y="6425253"/>
            <a:ext cx="540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출처 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:</a:t>
            </a:r>
            <a:r>
              <a:rPr kumimoji="1"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 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Convolutional Neural Networks by </a:t>
            </a:r>
            <a:r>
              <a:rPr kumimoji="1" lang="en-US" altLang="ko-KR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Jia</a:t>
            </a:r>
            <a:r>
              <a:rPr kumimoji="1"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-Bin Huang, Univ. of Illinois</a:t>
            </a:r>
            <a:endParaRPr kumimoji="1"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6B16F-7FCB-4904-88C8-FF7EAB7F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7" y="1412776"/>
            <a:ext cx="2119237" cy="4778157"/>
          </a:xfrm>
          <a:prstGeom prst="rect">
            <a:avLst/>
          </a:prstGeom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13DB1E1-8328-416C-890C-16160A371F8B}"/>
              </a:ext>
            </a:extLst>
          </p:cNvPr>
          <p:cNvSpPr/>
          <p:nvPr/>
        </p:nvSpPr>
        <p:spPr bwMode="auto">
          <a:xfrm rot="16200000">
            <a:off x="3186856" y="3143980"/>
            <a:ext cx="816073" cy="86409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0BBEA1-F090-4753-BEA2-886BD0D02F49}"/>
              </a:ext>
            </a:extLst>
          </p:cNvPr>
          <p:cNvSpPr/>
          <p:nvPr/>
        </p:nvSpPr>
        <p:spPr>
          <a:xfrm>
            <a:off x="4068694" y="4419699"/>
            <a:ext cx="41942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에선 특징을 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어느정도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유지하면서 이미지 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down sizing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복잡도를 줄임</a:t>
            </a:r>
            <a:r>
              <a:rPr lang="en-US" altLang="ko-KR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Overfitting</a:t>
            </a:r>
            <a:r>
              <a:rPr lang="ko-KR" altLang="en-US" sz="14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 개선됨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38ED9B-20BF-430E-AA3D-3593457E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625" y="2812788"/>
            <a:ext cx="3529735" cy="1526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8CB63A4-1313-484F-AAD4-27A412BFB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462" y="858029"/>
            <a:ext cx="3819524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6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7. CNN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주요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Popular CNN Architectures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D7B3C8-7CD9-4A49-83B0-225BE6084C84}"/>
              </a:ext>
            </a:extLst>
          </p:cNvPr>
          <p:cNvGrpSpPr/>
          <p:nvPr/>
        </p:nvGrpSpPr>
        <p:grpSpPr>
          <a:xfrm>
            <a:off x="371170" y="1220111"/>
            <a:ext cx="8473667" cy="4705811"/>
            <a:chOff x="229098" y="1220111"/>
            <a:chExt cx="8473667" cy="47058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788A8E6-EC90-4B04-AE8C-F485D6C41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098" y="1220111"/>
              <a:ext cx="8473667" cy="47058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025EE3A-C16C-4735-81D7-D1432208AA47}"/>
                </a:ext>
              </a:extLst>
            </p:cNvPr>
            <p:cNvSpPr/>
            <p:nvPr/>
          </p:nvSpPr>
          <p:spPr>
            <a:xfrm>
              <a:off x="422924" y="2797155"/>
              <a:ext cx="6206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2014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03AB54-F1D4-43CB-A6D9-9DC868DA2B33}"/>
                </a:ext>
              </a:extLst>
            </p:cNvPr>
            <p:cNvSpPr/>
            <p:nvPr/>
          </p:nvSpPr>
          <p:spPr>
            <a:xfrm>
              <a:off x="422924" y="4361760"/>
              <a:ext cx="6206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2015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E2C8AB-3089-4466-A97B-F78B14FEADBC}"/>
                </a:ext>
              </a:extLst>
            </p:cNvPr>
            <p:cNvSpPr/>
            <p:nvPr/>
          </p:nvSpPr>
          <p:spPr>
            <a:xfrm>
              <a:off x="422924" y="1540041"/>
              <a:ext cx="6206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2014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13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레이어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C1F71-64AA-4396-8EB9-2D76A28C9F8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5271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27CAAFC0-E948-4637-A63C-3626AE87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4072"/>
            <a:ext cx="6480720" cy="41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B805DF2-E5FD-4833-B395-2261C160FAF1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220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/>
              <a:t> 구조는 </a:t>
            </a:r>
            <a:r>
              <a:rPr lang="ko-KR" altLang="en-US" sz="2000" b="1" dirty="0">
                <a:solidFill>
                  <a:srgbClr val="FF0000"/>
                </a:solidFill>
              </a:rPr>
              <a:t>이미지 특징 추출 부분</a:t>
            </a:r>
            <a:r>
              <a:rPr lang="ko-KR" altLang="en-US" sz="2000" b="1" dirty="0"/>
              <a:t>과 </a:t>
            </a:r>
            <a:r>
              <a:rPr lang="ko-KR" altLang="en-US" sz="2000" b="1" dirty="0">
                <a:solidFill>
                  <a:srgbClr val="FF0000"/>
                </a:solidFill>
              </a:rPr>
              <a:t>이미지를 분류하는 부분</a:t>
            </a:r>
            <a:r>
              <a:rPr lang="ko-KR" altLang="en-US" sz="2000" b="1" dirty="0"/>
              <a:t>으로 이루어짐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구조에서는 크게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Layer(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컨볼루셔널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Pooling Layer(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풀링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Fully Connected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사용함</a:t>
            </a:r>
            <a:endParaRPr lang="en-US" altLang="ko-KR" sz="1400" b="1" dirty="0"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2B28D-65DD-4C4D-B866-8A607A59F7CB}"/>
              </a:ext>
            </a:extLst>
          </p:cNvPr>
          <p:cNvSpPr txBox="1"/>
          <p:nvPr/>
        </p:nvSpPr>
        <p:spPr>
          <a:xfrm>
            <a:off x="0" y="5692243"/>
            <a:ext cx="3991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특징 추출 영역은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en-US" altLang="ko-KR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Layer</a:t>
            </a:r>
            <a:r>
              <a:rPr lang="ko-KR" altLang="en-US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여러 겹 쌓는 형태로 구성</a:t>
            </a:r>
            <a:endParaRPr lang="ko-KR" altLang="en-US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F69AF-DE0C-4F1B-8388-E039A9E5E902}"/>
              </a:ext>
            </a:extLst>
          </p:cNvPr>
          <p:cNvSpPr txBox="1"/>
          <p:nvPr/>
        </p:nvSpPr>
        <p:spPr>
          <a:xfrm>
            <a:off x="6804248" y="5692242"/>
            <a:ext cx="2407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분류를 위한</a:t>
            </a:r>
            <a:endParaRPr lang="en-US" altLang="ko-KR" sz="1600" b="0" i="0" dirty="0">
              <a:solidFill>
                <a:srgbClr val="0000F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600" b="0" i="0" dirty="0">
                <a:solidFill>
                  <a:srgbClr val="0000F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 Connected Layer</a:t>
            </a:r>
            <a:endParaRPr lang="ko-KR" altLang="en-US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FA2C00D-7E33-4159-9642-5B4D9294E410}"/>
              </a:ext>
            </a:extLst>
          </p:cNvPr>
          <p:cNvSpPr/>
          <p:nvPr/>
        </p:nvSpPr>
        <p:spPr bwMode="auto">
          <a:xfrm rot="19939739">
            <a:off x="2310409" y="5275855"/>
            <a:ext cx="523589" cy="312693"/>
          </a:xfrm>
          <a:prstGeom prst="rightArrow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1ED4D53-3888-4006-BD47-7DDD5326D642}"/>
              </a:ext>
            </a:extLst>
          </p:cNvPr>
          <p:cNvSpPr/>
          <p:nvPr/>
        </p:nvSpPr>
        <p:spPr bwMode="auto">
          <a:xfrm rot="1660261" flipH="1">
            <a:off x="7134945" y="5275856"/>
            <a:ext cx="523589" cy="312693"/>
          </a:xfrm>
          <a:prstGeom prst="rightArrow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E0F80-F0FB-4809-8897-29F56548D44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D4F68C-A50C-42FC-949D-1070D92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en-US" altLang="ko-KR" dirty="0"/>
              <a:t>1. CNN </a:t>
            </a:r>
            <a:r>
              <a:rPr lang="ko-KR" altLang="en-US" dirty="0"/>
              <a:t>전체 구조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3617ECEA-E5B3-4EFA-93E9-5CBE8143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7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F38DB-D8FF-491D-AFF8-063DC70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CNN </a:t>
            </a:r>
            <a:r>
              <a:rPr lang="ko-KR" altLang="en-US" dirty="0"/>
              <a:t>전체 구조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7B679-6357-40EE-A795-0DF12B8F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1266" name="Picture 2" descr="3">
            <a:extLst>
              <a:ext uri="{FF2B5EF4-FFF2-40B4-BE49-F238E27FC236}">
                <a16:creationId xmlns:a16="http://schemas.microsoft.com/office/drawing/2014/main" id="{77355199-3EF0-4107-99B6-B67FC77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0" y="940468"/>
            <a:ext cx="8029400" cy="52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C91F2-ADE7-4A99-AD66-75820A407FE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7811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648945A-2AEB-4E53-BB49-1D42D00DA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7" b="10222"/>
          <a:stretch/>
        </p:blipFill>
        <p:spPr bwMode="auto">
          <a:xfrm>
            <a:off x="187408" y="2555357"/>
            <a:ext cx="8705072" cy="34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276BA7-B576-4BB4-9BFB-E18405C3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CNN </a:t>
            </a:r>
            <a:r>
              <a:rPr lang="ko-KR" altLang="en-US" dirty="0"/>
              <a:t>전체 구조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F9014-9363-4B6D-BDF9-A0450484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5" y="659830"/>
            <a:ext cx="8911209" cy="617266"/>
          </a:xfrm>
        </p:spPr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이미지 특징</a:t>
            </a:r>
            <a:r>
              <a:rPr lang="en-US" altLang="ko-KR" dirty="0"/>
              <a:t>(Feature) </a:t>
            </a:r>
            <a:r>
              <a:rPr lang="ko-KR" altLang="en-US" dirty="0"/>
              <a:t>획득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65BF04-4F68-4EA4-BF77-58BD1D01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751874-0639-4356-8A08-0681110FFEE1}"/>
              </a:ext>
            </a:extLst>
          </p:cNvPr>
          <p:cNvCxnSpPr/>
          <p:nvPr/>
        </p:nvCxnSpPr>
        <p:spPr>
          <a:xfrm>
            <a:off x="1007604" y="1340768"/>
            <a:ext cx="6552728" cy="0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EDB2D0-7CC9-41E3-8207-19FC590B2C1C}"/>
              </a:ext>
            </a:extLst>
          </p:cNvPr>
          <p:cNvSpPr txBox="1"/>
          <p:nvPr/>
        </p:nvSpPr>
        <p:spPr>
          <a:xfrm>
            <a:off x="323528" y="152560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Low level feature(</a:t>
            </a:r>
            <a:r>
              <a:rPr lang="ko-KR" alt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저수준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F04F5-141A-48D4-800E-B233DCBF6861}"/>
              </a:ext>
            </a:extLst>
          </p:cNvPr>
          <p:cNvSpPr txBox="1"/>
          <p:nvPr/>
        </p:nvSpPr>
        <p:spPr>
          <a:xfrm>
            <a:off x="5148064" y="1525606"/>
            <a:ext cx="3085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High level feature (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고수준 특성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7F9A7-42F3-460C-A218-D59B7372960F}"/>
              </a:ext>
            </a:extLst>
          </p:cNvPr>
          <p:cNvSpPr txBox="1"/>
          <p:nvPr/>
        </p:nvSpPr>
        <p:spPr>
          <a:xfrm>
            <a:off x="971600" y="1968293"/>
            <a:ext cx="6804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[Edge or Corner Detector]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FF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[Shape Detector]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[Object Detector]</a:t>
            </a:r>
            <a:endParaRPr lang="ko-KR" altLang="en-US" sz="16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525E36-D863-457F-9CC1-47363C5F9045}"/>
              </a:ext>
            </a:extLst>
          </p:cNvPr>
          <p:cNvSpPr/>
          <p:nvPr/>
        </p:nvSpPr>
        <p:spPr bwMode="auto">
          <a:xfrm>
            <a:off x="2915815" y="2717110"/>
            <a:ext cx="1701187" cy="11439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3FAC3-820C-48F3-965B-5E9B959A6AF6}"/>
              </a:ext>
            </a:extLst>
          </p:cNvPr>
          <p:cNvSpPr/>
          <p:nvPr/>
        </p:nvSpPr>
        <p:spPr bwMode="auto">
          <a:xfrm>
            <a:off x="4689012" y="2708920"/>
            <a:ext cx="1755195" cy="1152128"/>
          </a:xfrm>
          <a:prstGeom prst="rect">
            <a:avLst/>
          </a:prstGeom>
          <a:noFill/>
          <a:ln w="19050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E8A945-6A30-43CE-AC66-76006B1F2A05}"/>
              </a:ext>
            </a:extLst>
          </p:cNvPr>
          <p:cNvSpPr/>
          <p:nvPr/>
        </p:nvSpPr>
        <p:spPr bwMode="auto">
          <a:xfrm>
            <a:off x="6516216" y="2708920"/>
            <a:ext cx="1656184" cy="1152128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34586-9D8F-44FA-A1A4-7425846ACD3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81217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9601" y="1049706"/>
            <a:ext cx="66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개요 및 실습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537450" y="2345596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537449" y="3350174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87122" y="4293096"/>
            <a:ext cx="3916753" cy="644788"/>
          </a:xfrm>
          <a:prstGeom prst="roundRect">
            <a:avLst/>
          </a:prstGeom>
          <a:solidFill>
            <a:srgbClr val="791443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b="1" dirty="0" err="1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위한 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2392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BD1C4-80DF-CB44-8E47-A8538348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(1/4)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1887E-363A-9243-94BC-8241FB02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31810-6255-5044-A68D-DC90C9B4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2420888"/>
            <a:ext cx="8280920" cy="2208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26672A-4CF4-D54F-9EA0-1B891CAF910A}"/>
              </a:ext>
            </a:extLst>
          </p:cNvPr>
          <p:cNvSpPr/>
          <p:nvPr/>
        </p:nvSpPr>
        <p:spPr bwMode="auto">
          <a:xfrm>
            <a:off x="755576" y="2492896"/>
            <a:ext cx="504056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54C093-D9A4-B146-A8D9-86A8ED4A3974}"/>
              </a:ext>
            </a:extLst>
          </p:cNvPr>
          <p:cNvSpPr/>
          <p:nvPr/>
        </p:nvSpPr>
        <p:spPr bwMode="auto">
          <a:xfrm>
            <a:off x="323528" y="4785151"/>
            <a:ext cx="2452687" cy="28803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Filter(Kernel)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7C1C65-B976-7149-BDDA-C0E2E820C96C}"/>
              </a:ext>
            </a:extLst>
          </p:cNvPr>
          <p:cNvSpPr/>
          <p:nvPr/>
        </p:nvSpPr>
        <p:spPr bwMode="auto">
          <a:xfrm>
            <a:off x="1202711" y="3681027"/>
            <a:ext cx="504056" cy="19202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 x n</a:t>
            </a:r>
            <a:endParaRPr kumimoji="1" lang="ko-KR" altLang="en-US" sz="1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336217FA-9463-224A-BD25-C847A7B217A4}"/>
              </a:ext>
            </a:extLst>
          </p:cNvPr>
          <p:cNvSpPr/>
          <p:nvPr/>
        </p:nvSpPr>
        <p:spPr bwMode="auto">
          <a:xfrm>
            <a:off x="1331640" y="4221088"/>
            <a:ext cx="144016" cy="504056"/>
          </a:xfrm>
          <a:prstGeom prst="down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212524-C05B-1748-BD89-39CCB51CD3E1}"/>
              </a:ext>
            </a:extLst>
          </p:cNvPr>
          <p:cNvSpPr/>
          <p:nvPr/>
        </p:nvSpPr>
        <p:spPr bwMode="auto">
          <a:xfrm>
            <a:off x="1727684" y="2768927"/>
            <a:ext cx="1728192" cy="1704189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B95CB1-81C5-634C-A4C4-A2992D947992}"/>
              </a:ext>
            </a:extLst>
          </p:cNvPr>
          <p:cNvSpPr/>
          <p:nvPr/>
        </p:nvSpPr>
        <p:spPr bwMode="auto">
          <a:xfrm>
            <a:off x="1200892" y="1818985"/>
            <a:ext cx="2353776" cy="3540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 x n</a:t>
            </a:r>
            <a:r>
              <a:rPr kumimoji="1" lang="ko-KR" altLang="en-US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필터가 </a:t>
            </a:r>
            <a:r>
              <a:rPr kumimoji="1"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kumimoji="1" lang="ko-KR" altLang="en-US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개가 있음</a:t>
            </a:r>
            <a:endParaRPr kumimoji="1" lang="en-US" altLang="ko-KR" sz="14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2D7889AA-B8CF-F342-A47B-C22AB5D34173}"/>
              </a:ext>
            </a:extLst>
          </p:cNvPr>
          <p:cNvSpPr/>
          <p:nvPr/>
        </p:nvSpPr>
        <p:spPr bwMode="auto">
          <a:xfrm>
            <a:off x="2356782" y="2173023"/>
            <a:ext cx="271001" cy="595903"/>
          </a:xfrm>
          <a:prstGeom prst="down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97F776-EC96-C543-BCC4-7A39E1F6E9D9}"/>
              </a:ext>
            </a:extLst>
          </p:cNvPr>
          <p:cNvSpPr/>
          <p:nvPr/>
        </p:nvSpPr>
        <p:spPr bwMode="auto">
          <a:xfrm>
            <a:off x="1295636" y="3933056"/>
            <a:ext cx="252028" cy="22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46CAA-3E1A-4A4D-90FD-D78B19DFD151}"/>
              </a:ext>
            </a:extLst>
          </p:cNvPr>
          <p:cNvSpPr txBox="1"/>
          <p:nvPr/>
        </p:nvSpPr>
        <p:spPr>
          <a:xfrm>
            <a:off x="4036355" y="1650625"/>
            <a:ext cx="298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하나의 필터가 만들어내는 </a:t>
            </a:r>
            <a:r>
              <a:rPr lang="en-US" altLang="ko-KR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</a:t>
            </a:r>
            <a:r>
              <a:rPr lang="ko-KR" altLang="en-US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8641A0E-3826-49B9-8711-B9F94A0E25D1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220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rgbClr val="FF0000"/>
                </a:solidFill>
              </a:rPr>
              <a:t>이미지 특징 추출 </a:t>
            </a:r>
            <a:r>
              <a:rPr lang="en-US" altLang="ko-KR" sz="2000" b="1" dirty="0">
                <a:solidFill>
                  <a:srgbClr val="FF0000"/>
                </a:solidFill>
              </a:rPr>
              <a:t>– Convolution layer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에는 수 많은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있고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filter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들을 통해서 이미지의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추출함</a:t>
            </a:r>
            <a:endParaRPr lang="en-US" altLang="ko-KR" sz="1400" b="1" dirty="0"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5B6C13-4628-42A7-BCB8-0E9154FC65E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55865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403F1-FEEB-43CE-BB11-E1CBA957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11A6D-B3BF-4573-9996-135BC696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첫 번째 </a:t>
            </a:r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9DD9B-342E-4C8A-88B7-FCD44578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C51443-9CEA-46BF-9086-F71B415B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49" y="1052736"/>
            <a:ext cx="5330883" cy="5397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01575B-AF6D-4CCB-BCE9-1FCF07093195}"/>
              </a:ext>
            </a:extLst>
          </p:cNvPr>
          <p:cNvSpPr txBox="1"/>
          <p:nvPr/>
        </p:nvSpPr>
        <p:spPr>
          <a:xfrm>
            <a:off x="1301949" y="180324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7x7 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크기의</a:t>
            </a:r>
            <a:endParaRPr lang="en-US" altLang="ko-KR" sz="12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endParaRPr lang="ko-KR" altLang="en-US" sz="12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C21E29-AD61-445F-9197-CCC78F0ECD38}"/>
              </a:ext>
            </a:extLst>
          </p:cNvPr>
          <p:cNvSpPr/>
          <p:nvPr/>
        </p:nvSpPr>
        <p:spPr bwMode="auto">
          <a:xfrm>
            <a:off x="3204872" y="1628800"/>
            <a:ext cx="359016" cy="100811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3DDAE-1397-472C-8830-E5C1EFDF34A9}"/>
              </a:ext>
            </a:extLst>
          </p:cNvPr>
          <p:cNvSpPr/>
          <p:nvPr/>
        </p:nvSpPr>
        <p:spPr bwMode="auto">
          <a:xfrm>
            <a:off x="3460776" y="1412776"/>
            <a:ext cx="359016" cy="28803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D1B1F-55B2-43F0-9025-E1E28DC68742}"/>
              </a:ext>
            </a:extLst>
          </p:cNvPr>
          <p:cNvSpPr/>
          <p:nvPr/>
        </p:nvSpPr>
        <p:spPr bwMode="auto">
          <a:xfrm>
            <a:off x="3722662" y="1196752"/>
            <a:ext cx="359016" cy="28803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496E4-F087-4BCF-9CD7-4DC639347429}"/>
              </a:ext>
            </a:extLst>
          </p:cNvPr>
          <p:cNvSpPr txBox="1"/>
          <p:nvPr/>
        </p:nvSpPr>
        <p:spPr>
          <a:xfrm>
            <a:off x="6576744" y="1560463"/>
            <a:ext cx="15236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7x7 filter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곡선을 검출함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F5F2E29-D07F-4EA3-930C-385E4B9B2E09}"/>
              </a:ext>
            </a:extLst>
          </p:cNvPr>
          <p:cNvSpPr/>
          <p:nvPr/>
        </p:nvSpPr>
        <p:spPr bwMode="auto">
          <a:xfrm>
            <a:off x="4409222" y="1810360"/>
            <a:ext cx="450810" cy="360040"/>
          </a:xfrm>
          <a:prstGeom prst="rightArrow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E8578-A4F5-463E-A5C7-B09D458D2FE2}"/>
              </a:ext>
            </a:extLst>
          </p:cNvPr>
          <p:cNvSpPr txBox="1"/>
          <p:nvPr/>
        </p:nvSpPr>
        <p:spPr>
          <a:xfrm>
            <a:off x="3960936" y="155679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94373-ED6F-44F7-B836-125460042F6D}"/>
              </a:ext>
            </a:extLst>
          </p:cNvPr>
          <p:cNvSpPr txBox="1"/>
          <p:nvPr/>
        </p:nvSpPr>
        <p:spPr>
          <a:xfrm>
            <a:off x="183957" y="5278717"/>
            <a:ext cx="1719301" cy="76944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이미지의 모든 픽셀에 연결되는 것이 아니라</a:t>
            </a:r>
            <a:r>
              <a:rPr lang="en-US" altLang="ko-KR" sz="11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11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수용영역</a:t>
            </a:r>
            <a:r>
              <a:rPr lang="en-US" altLang="ko-KR" sz="11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(receptive field)</a:t>
            </a:r>
            <a:r>
              <a:rPr lang="ko-KR" altLang="en-US" sz="11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안에 있는 픽셀에만 연결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E7BD2-0FFF-41FC-87FA-9DE2B4666BFA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C9DC185-C873-43CE-9243-0A22DEF02DB2}"/>
              </a:ext>
            </a:extLst>
          </p:cNvPr>
          <p:cNvSpPr/>
          <p:nvPr/>
        </p:nvSpPr>
        <p:spPr>
          <a:xfrm>
            <a:off x="2267744" y="1196752"/>
            <a:ext cx="129088" cy="1728192"/>
          </a:xfrm>
          <a:prstGeom prst="leftBrac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012D8-2634-479A-B7CB-B3FD6758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CDDB6C-AEFE-4AB3-9AE6-1455980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7" y="1196752"/>
            <a:ext cx="7966129" cy="490114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1397242-B54A-45DC-90CE-9F1140E7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2.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(3/4)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1B9CD-BD72-4C99-95DA-5B9F2F67365E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88068A3-DC5E-441E-82F9-53E26AD3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5" y="659829"/>
            <a:ext cx="8911209" cy="5361459"/>
          </a:xfrm>
        </p:spPr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첫 번째 </a:t>
            </a:r>
            <a:r>
              <a:rPr lang="en-US" altLang="ko-KR" dirty="0"/>
              <a:t>Convolution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16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4C213-CEAB-4A15-8BA2-1D0BADF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34030C-2E42-4032-94BF-F3BD0ECD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4" y="1196752"/>
            <a:ext cx="8630851" cy="520607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D92CB4-65B3-4D83-9D44-757487E7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5" y="659829"/>
            <a:ext cx="8911209" cy="5361459"/>
          </a:xfrm>
        </p:spPr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첫 번째 </a:t>
            </a:r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D201FB5-AB9F-4FDA-95CD-6E04F037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2.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Convolution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(4/4)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4903C-3DAF-43F0-A073-530C01CD85A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11295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B618A8E-BA8B-441D-BAD2-7F84BCE7463D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220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2"/>
              </a:buBlip>
            </a:pPr>
            <a:r>
              <a:rPr lang="en-US" altLang="ko-KR" sz="2000" b="1" dirty="0"/>
              <a:t>Convolution filter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입력 이미지 데이터를 일정 간격으로 순회하며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합성곱을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수행함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4138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때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이동하는 간격을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Stride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라고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함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순회하며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합성곱을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하여 형성되는 행렬을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Map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이라고 함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학습 과정은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학습하는 것이라고 볼 수 있음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FAE858-43CA-8448-A790-71019F1B2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564904"/>
            <a:ext cx="5419935" cy="3800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96071-682F-2B41-B93D-0A6609E922FC}"/>
              </a:ext>
            </a:extLst>
          </p:cNvPr>
          <p:cNvSpPr txBox="1"/>
          <p:nvPr/>
        </p:nvSpPr>
        <p:spPr>
          <a:xfrm>
            <a:off x="4822059" y="259158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이미지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52ED3-4CB5-A34C-BB8E-07506A584786}"/>
              </a:ext>
            </a:extLst>
          </p:cNvPr>
          <p:cNvSpPr txBox="1"/>
          <p:nvPr/>
        </p:nvSpPr>
        <p:spPr>
          <a:xfrm>
            <a:off x="3813947" y="535449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kumimoji="1"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 3</a:t>
            </a:r>
            <a:r>
              <a:rPr kumimoji="1"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373A8-77A5-3845-BFE2-E8A4AC046E1C}"/>
              </a:ext>
            </a:extLst>
          </p:cNvPr>
          <p:cNvSpPr txBox="1"/>
          <p:nvPr/>
        </p:nvSpPr>
        <p:spPr>
          <a:xfrm>
            <a:off x="5398123" y="415762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컨볼루션</a:t>
            </a:r>
            <a:r>
              <a:rPr kumimoji="1"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결과</a:t>
            </a:r>
          </a:p>
        </p:txBody>
      </p:sp>
      <p:sp>
        <p:nvSpPr>
          <p:cNvPr id="13" name="위쪽 화살표[U] 12">
            <a:extLst>
              <a:ext uri="{FF2B5EF4-FFF2-40B4-BE49-F238E27FC236}">
                <a16:creationId xmlns:a16="http://schemas.microsoft.com/office/drawing/2014/main" id="{55299972-60E3-5247-B6F6-BC5CCDC27BCF}"/>
              </a:ext>
            </a:extLst>
          </p:cNvPr>
          <p:cNvSpPr/>
          <p:nvPr/>
        </p:nvSpPr>
        <p:spPr bwMode="auto">
          <a:xfrm>
            <a:off x="4242421" y="5013075"/>
            <a:ext cx="163188" cy="288133"/>
          </a:xfrm>
          <a:prstGeom prst="upArrow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88135C1E-5CAC-494F-BB56-C1FEA653717D}"/>
              </a:ext>
            </a:extLst>
          </p:cNvPr>
          <p:cNvSpPr/>
          <p:nvPr/>
        </p:nvSpPr>
        <p:spPr bwMode="auto">
          <a:xfrm rot="13530764">
            <a:off x="4866884" y="2864524"/>
            <a:ext cx="163188" cy="288133"/>
          </a:xfrm>
          <a:prstGeom prst="upArrow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위쪽 화살표[U] 15">
            <a:extLst>
              <a:ext uri="{FF2B5EF4-FFF2-40B4-BE49-F238E27FC236}">
                <a16:creationId xmlns:a16="http://schemas.microsoft.com/office/drawing/2014/main" id="{D658ED40-AA71-C241-9A9C-4B699075D28D}"/>
              </a:ext>
            </a:extLst>
          </p:cNvPr>
          <p:cNvSpPr/>
          <p:nvPr/>
        </p:nvSpPr>
        <p:spPr bwMode="auto">
          <a:xfrm rot="13530764">
            <a:off x="6092679" y="4456699"/>
            <a:ext cx="163188" cy="288133"/>
          </a:xfrm>
          <a:prstGeom prst="upArrow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52D30-E4E6-49FE-8A8E-AA4D8E0C03E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54FB67D-DF7B-4BF1-AAA7-AE82E957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3. Convolution Filter (1/4)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38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4F1BA-E9E4-4C14-B147-7DFDCC12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Convolution Filter (2/4)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2D5BB14-EF58-47BD-B6EB-4E2183C0F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1" y="2348880"/>
            <a:ext cx="7327478" cy="412170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DE15E-4EF0-4834-AD1E-F4D47543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D0EC2-B4B6-4546-A39E-D2F432A01E25}"/>
              </a:ext>
            </a:extLst>
          </p:cNvPr>
          <p:cNvSpPr txBox="1"/>
          <p:nvPr/>
        </p:nvSpPr>
        <p:spPr>
          <a:xfrm>
            <a:off x="1556333" y="537321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04E4E-254F-444E-A293-4EC5270D39A6}"/>
              </a:ext>
            </a:extLst>
          </p:cNvPr>
          <p:cNvSpPr txBox="1"/>
          <p:nvPr/>
        </p:nvSpPr>
        <p:spPr>
          <a:xfrm>
            <a:off x="3932597" y="390779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43C08-BD69-44B6-9396-DE02129031C4}"/>
              </a:ext>
            </a:extLst>
          </p:cNvPr>
          <p:cNvSpPr txBox="1"/>
          <p:nvPr/>
        </p:nvSpPr>
        <p:spPr>
          <a:xfrm>
            <a:off x="6092837" y="530120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특성맵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(Feature Map)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496856D-2C70-441D-934E-3185EC76EDCD}"/>
              </a:ext>
            </a:extLst>
          </p:cNvPr>
          <p:cNvSpPr/>
          <p:nvPr/>
        </p:nvSpPr>
        <p:spPr bwMode="auto">
          <a:xfrm>
            <a:off x="3851920" y="2753550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1B1A1D-DF79-46BE-A174-7AFECEE35F9A}"/>
              </a:ext>
            </a:extLst>
          </p:cNvPr>
          <p:cNvSpPr/>
          <p:nvPr/>
        </p:nvSpPr>
        <p:spPr bwMode="auto">
          <a:xfrm>
            <a:off x="4275586" y="2735407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836B6E-C470-4DFF-820F-197F4631496C}"/>
              </a:ext>
            </a:extLst>
          </p:cNvPr>
          <p:cNvSpPr/>
          <p:nvPr/>
        </p:nvSpPr>
        <p:spPr bwMode="auto">
          <a:xfrm>
            <a:off x="4716016" y="2753550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A96D58D-6A3A-4DA0-9F32-51B77C5C3022}"/>
              </a:ext>
            </a:extLst>
          </p:cNvPr>
          <p:cNvSpPr/>
          <p:nvPr/>
        </p:nvSpPr>
        <p:spPr bwMode="auto">
          <a:xfrm>
            <a:off x="3843538" y="3147643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F331A7-F17E-46BC-A902-D8476BB231E8}"/>
              </a:ext>
            </a:extLst>
          </p:cNvPr>
          <p:cNvSpPr/>
          <p:nvPr/>
        </p:nvSpPr>
        <p:spPr bwMode="auto">
          <a:xfrm>
            <a:off x="4267204" y="3129500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87BA14-8C89-4E4E-8E67-74ACE6DD9912}"/>
              </a:ext>
            </a:extLst>
          </p:cNvPr>
          <p:cNvSpPr/>
          <p:nvPr/>
        </p:nvSpPr>
        <p:spPr bwMode="auto">
          <a:xfrm>
            <a:off x="4707634" y="3147643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1C6B30-9F9A-4074-BDB4-D1045E86C81F}"/>
              </a:ext>
            </a:extLst>
          </p:cNvPr>
          <p:cNvSpPr/>
          <p:nvPr/>
        </p:nvSpPr>
        <p:spPr bwMode="auto">
          <a:xfrm>
            <a:off x="3854370" y="3471280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9A09485-ACAD-48B9-B11E-DC63ED1CED94}"/>
              </a:ext>
            </a:extLst>
          </p:cNvPr>
          <p:cNvSpPr/>
          <p:nvPr/>
        </p:nvSpPr>
        <p:spPr bwMode="auto">
          <a:xfrm>
            <a:off x="4278036" y="3453137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100455-5687-4A36-AFD0-0509E6E44669}"/>
              </a:ext>
            </a:extLst>
          </p:cNvPr>
          <p:cNvSpPr/>
          <p:nvPr/>
        </p:nvSpPr>
        <p:spPr bwMode="auto">
          <a:xfrm>
            <a:off x="4718466" y="3471280"/>
            <a:ext cx="432048" cy="43204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81C68-99F4-43F4-88F3-2E9FAD809147}"/>
                  </a:ext>
                </a:extLst>
              </p:cNvPr>
              <p:cNvSpPr txBox="1"/>
              <p:nvPr/>
            </p:nvSpPr>
            <p:spPr>
              <a:xfrm>
                <a:off x="5004048" y="2114220"/>
                <a:ext cx="3168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가중치 파라미터</a:t>
                </a:r>
                <a:r>
                  <a:rPr lang="en-US" altLang="ko-KR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ko-KR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b="1" dirty="0">
                  <a:highlight>
                    <a:srgbClr val="FFFF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B81C68-99F4-43F4-88F3-2E9FAD80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114220"/>
                <a:ext cx="3168352" cy="369332"/>
              </a:xfrm>
              <a:prstGeom prst="rect">
                <a:avLst/>
              </a:prstGeom>
              <a:blipFill>
                <a:blip r:embed="rId3"/>
                <a:stretch>
                  <a:fillRect l="-1731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DFFE585-6581-4F97-8703-08930DD65DB5}"/>
              </a:ext>
            </a:extLst>
          </p:cNvPr>
          <p:cNvCxnSpPr/>
          <p:nvPr/>
        </p:nvCxnSpPr>
        <p:spPr>
          <a:xfrm flipV="1">
            <a:off x="4139952" y="2320416"/>
            <a:ext cx="864096" cy="414991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B48E7ED-A60E-41B4-9484-9C1142BE88F7}"/>
              </a:ext>
            </a:extLst>
          </p:cNvPr>
          <p:cNvCxnSpPr>
            <a:cxnSpLocks/>
          </p:cNvCxnSpPr>
          <p:nvPr/>
        </p:nvCxnSpPr>
        <p:spPr>
          <a:xfrm flipV="1">
            <a:off x="4419602" y="2315949"/>
            <a:ext cx="592828" cy="790942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552A9D-ACDE-4583-B759-F08D25F96804}"/>
              </a:ext>
            </a:extLst>
          </p:cNvPr>
          <p:cNvCxnSpPr>
            <a:cxnSpLocks/>
          </p:cNvCxnSpPr>
          <p:nvPr/>
        </p:nvCxnSpPr>
        <p:spPr>
          <a:xfrm flipV="1">
            <a:off x="4572000" y="2320416"/>
            <a:ext cx="415284" cy="1162425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F2745FBE-DBA0-4BBB-A73F-9057AC9B8AC9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141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4"/>
              </a:buBlip>
            </a:pPr>
            <a:r>
              <a:rPr lang="en-US" altLang="ko-KR" sz="2000" b="1" dirty="0"/>
              <a:t>Convolution filter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필터가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layer(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합성곱층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에서의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파라미터를 의미함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학습한다는 것은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필터를 찾도록 학습한다는 것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입력 데이터에 필터를 적용하여 필터와 유사한 이미지의 영역을 강조하는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특성맵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(feature map)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출력하여 다음 층으로 전달함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3E90EA-4CA7-4B8B-B146-70D69157563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33198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8A4F6-A845-CD49-81CE-6D54807D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Convolution Filter (3/4)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08A2C-DD09-F54C-A467-45D56FF3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Convolution(</a:t>
            </a:r>
            <a:r>
              <a:rPr lang="ko-KR" altLang="en-US" sz="2000" b="1" dirty="0" err="1"/>
              <a:t>합성곱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연산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차원의 입력 데이터가 들어오면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커널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윈도우를 일정 간격으로 이동해가며 입력 데이터에 적용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B54D95-E919-ED4C-8D45-6380F6FF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482718-633E-480C-9F22-D03DA338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729647" cy="36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2CFC3-799F-4787-92A7-2E1D8AEB9BD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7666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4F1BA-E9E4-4C14-B147-7DFDCC12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Convolution Filter (4/4)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DE15E-4EF0-4834-AD1E-F4D47543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F2745FBE-DBA0-4BBB-A73F-9057AC9B8AC9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141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2"/>
              </a:buBlip>
            </a:pPr>
            <a:r>
              <a:rPr lang="en-US" altLang="ko-KR" sz="2000" b="1" dirty="0"/>
              <a:t>Convolution filter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필터는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layer(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합성곱층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에서의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파라미터임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학습한다는 것은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 필터를 찾도록 학습한다는 것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입력 데이터에 필터를 적용하여 필터와 유사한 이미지의 영역을 강조하는</a:t>
            </a:r>
            <a:b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특성맵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(feature map)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출력하여 다음 층으로 전달함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C4E702-C714-48DA-ABA0-CA3251F5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26139"/>
            <a:ext cx="8293712" cy="3209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F77EF4-AD50-4B7F-B1F9-31F35668DF9C}"/>
              </a:ext>
            </a:extLst>
          </p:cNvPr>
          <p:cNvSpPr txBox="1"/>
          <p:nvPr/>
        </p:nvSpPr>
        <p:spPr>
          <a:xfrm>
            <a:off x="2771800" y="4921211"/>
            <a:ext cx="3600400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예제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첫번째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</a:p>
          <a:p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 filter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무작위로 분포하지만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학습을 통해서 점차 완성된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edge filter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만들어지게 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AD094-E763-4927-BBB2-D0CFBBB6294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805084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C81E2-E528-1248-B872-FE45E735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Padding (1/3)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200B-5562-954C-B3D1-4986ACFC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Padding(</a:t>
            </a:r>
            <a:r>
              <a:rPr kumimoji="1" lang="ko-KR" altLang="en-US" dirty="0"/>
              <a:t>패딩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정의</a:t>
            </a:r>
            <a:endParaRPr lang="ko-KR" altLang="en-US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패딩은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연산을 수행하기 전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입력데이터 주변을 특정 값으로 채워 늘리는 것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패딩을 이용하여 출력데이터의 공간적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(Spatial)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크기를 조절함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일반적으로 상하좌우 같은 크기와 값을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하는 </a:t>
            </a:r>
            <a:r>
              <a:rPr lang="en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(Zero-padding)</a:t>
            </a: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출력 데이터 크기가 작아지는 것을 막고 이미지의 외각 정보 손실을 방지함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89E74-7399-E644-8AA6-3B07AB92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85DAD8-C9E0-4094-A169-0B53D55A09DD}"/>
              </a:ext>
            </a:extLst>
          </p:cNvPr>
          <p:cNvGrpSpPr/>
          <p:nvPr/>
        </p:nvGrpSpPr>
        <p:grpSpPr>
          <a:xfrm>
            <a:off x="323528" y="2636912"/>
            <a:ext cx="3840480" cy="3269381"/>
            <a:chOff x="2430780" y="2426031"/>
            <a:chExt cx="3840480" cy="32693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934669-4F08-2B4B-88EC-7463D492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031" y="2426031"/>
              <a:ext cx="2757938" cy="28025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C9FE69-AEB8-A94E-9398-7B4822C48FFC}"/>
                </a:ext>
              </a:extLst>
            </p:cNvPr>
            <p:cNvSpPr txBox="1"/>
            <p:nvPr/>
          </p:nvSpPr>
          <p:spPr>
            <a:xfrm>
              <a:off x="2430780" y="5356860"/>
              <a:ext cx="384048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684000">
                <a:buSzPct val="100000"/>
              </a:pPr>
              <a:r>
                <a:rPr kumimoji="1" lang="en-US" altLang="ko-KR" sz="1600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나눔고딕 ExtraBold"/>
                  <a:sym typeface="나눔고딕 ExtraBold"/>
                </a:rPr>
                <a:t>Size 1</a:t>
              </a:r>
              <a:r>
                <a:rPr kumimoji="1" lang="ko-KR" altLang="en-US" sz="1600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나눔고딕 ExtraBold"/>
                  <a:sym typeface="나눔고딕 ExtraBold"/>
                </a:rPr>
                <a:t>의 </a:t>
              </a:r>
              <a:r>
                <a:rPr kumimoji="1" lang="en-US" altLang="ko-KR" sz="1600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나눔고딕 ExtraBold"/>
                  <a:sym typeface="나눔고딕 ExtraBold"/>
                </a:rPr>
                <a:t>padding</a:t>
              </a:r>
              <a:r>
                <a:rPr kumimoji="1" lang="ko-KR" altLang="en-US" sz="1600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나눔고딕 ExtraBold"/>
                  <a:sym typeface="나눔고딕 ExtraBold"/>
                </a:rPr>
                <a:t>을 적용한 모습</a:t>
              </a:r>
              <a:endParaRPr kumimoji="1" lang="ko-KR" altLang="en-US" sz="1600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CC1754-FCBE-4693-928F-9866AD6B3C98}"/>
              </a:ext>
            </a:extLst>
          </p:cNvPr>
          <p:cNvSpPr/>
          <p:nvPr/>
        </p:nvSpPr>
        <p:spPr bwMode="auto">
          <a:xfrm>
            <a:off x="4164008" y="2924944"/>
            <a:ext cx="4656464" cy="2016224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패딩을 사용하지 않을 경우</a:t>
            </a:r>
            <a:r>
              <a:rPr lang="en-US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공간적 크기는 </a:t>
            </a:r>
            <a:r>
              <a:rPr lang="en-US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 Layer</a:t>
            </a: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br>
              <a:rPr lang="en-US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지날 때마다 </a:t>
            </a:r>
            <a:r>
              <a:rPr lang="ko-KR" altLang="en-US" sz="16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작아짐</a:t>
            </a:r>
            <a:endParaRPr lang="en-US" altLang="ko-KR" sz="1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따라서</a:t>
            </a:r>
            <a:r>
              <a:rPr lang="en-US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가장자리의 정보들이 사라지는 문제가</a:t>
            </a:r>
            <a:br>
              <a:rPr lang="en-US" altLang="ko-KR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발생함</a:t>
            </a:r>
            <a:endParaRPr lang="en-US" altLang="ko-KR" sz="1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C0ED-7B11-4E84-9E64-B09EE02331E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04388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C81E2-E528-1248-B872-FE45E735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Padding (2/3)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200B-5562-954C-B3D1-4986ACFC0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95" y="659830"/>
            <a:ext cx="8911209" cy="933458"/>
          </a:xfrm>
        </p:spPr>
        <p:txBody>
          <a:bodyPr/>
          <a:lstStyle/>
          <a:p>
            <a:r>
              <a:rPr kumimoji="1" lang="en-US" altLang="ko-KR" dirty="0"/>
              <a:t>Padding(</a:t>
            </a:r>
            <a:r>
              <a:rPr kumimoji="1" lang="ko-KR" altLang="en-US" dirty="0"/>
              <a:t>패딩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사용하는 이유 </a:t>
            </a:r>
            <a:r>
              <a:rPr kumimoji="1" lang="en-US" altLang="ko-KR" dirty="0"/>
              <a:t>(1)</a:t>
            </a:r>
            <a:endParaRPr lang="ko-KR" altLang="en-US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이미지의 외각 정보 손실 방지</a:t>
            </a:r>
            <a:endParaRPr kumimoji="1"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89E74-7399-E644-8AA6-3B07AB92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3482B5-7F70-488A-B72B-95E62584104C}"/>
              </a:ext>
            </a:extLst>
          </p:cNvPr>
          <p:cNvGrpSpPr/>
          <p:nvPr/>
        </p:nvGrpSpPr>
        <p:grpSpPr>
          <a:xfrm>
            <a:off x="1187624" y="1964724"/>
            <a:ext cx="6603040" cy="2271165"/>
            <a:chOff x="1187624" y="1412776"/>
            <a:chExt cx="6603040" cy="22711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F2334C-D28B-4C73-BBCF-6959A3F5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412776"/>
              <a:ext cx="6552728" cy="19305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9AA4D3-1C06-4A5D-8A96-EC0C6816EF15}"/>
                </a:ext>
              </a:extLst>
            </p:cNvPr>
            <p:cNvSpPr txBox="1"/>
            <p:nvPr/>
          </p:nvSpPr>
          <p:spPr>
            <a:xfrm>
              <a:off x="1619672" y="3345387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입력 이미지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B891B-D07D-41B2-B129-A3E10D7A90D6}"/>
                </a:ext>
              </a:extLst>
            </p:cNvPr>
            <p:cNvSpPr txBox="1"/>
            <p:nvPr/>
          </p:nvSpPr>
          <p:spPr>
            <a:xfrm>
              <a:off x="4004827" y="3094337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3x3</a:t>
              </a:r>
            </a:p>
            <a:p>
              <a:pPr algn="ctr"/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필터</a:t>
              </a:r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커널</a:t>
              </a:r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3A1948-1BAA-4F7A-99AB-9DA9BA9402CD}"/>
                </a:ext>
              </a:extLst>
            </p:cNvPr>
            <p:cNvSpPr txBox="1"/>
            <p:nvPr/>
          </p:nvSpPr>
          <p:spPr>
            <a:xfrm>
              <a:off x="6206488" y="3094337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4x4</a:t>
              </a:r>
            </a:p>
            <a:p>
              <a:pPr algn="ctr"/>
              <a:r>
                <a: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출력 </a:t>
              </a:r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특성맵</a:t>
              </a:r>
              <a:r>
                <a: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35019-875F-4007-8CDC-A5559D3F24C9}"/>
                  </a:ext>
                </a:extLst>
              </p:cNvPr>
              <p:cNvSpPr txBox="1"/>
              <p:nvPr/>
            </p:nvSpPr>
            <p:spPr>
              <a:xfrm>
                <a:off x="5450404" y="920117"/>
                <a:ext cx="30963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출력의 크기</a:t>
                </a:r>
                <a:endParaRPr lang="en-US" altLang="ko-KR" b="1" dirty="0">
                  <a:highlight>
                    <a:srgbClr val="FFFF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이미지의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필터의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35019-875F-4007-8CDC-A5559D3F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404" y="920117"/>
                <a:ext cx="3096344" cy="1200329"/>
              </a:xfrm>
              <a:prstGeom prst="rect">
                <a:avLst/>
              </a:prstGeom>
              <a:blipFill>
                <a:blip r:embed="rId3"/>
                <a:stretch>
                  <a:fillRect l="-1575" t="-3046" b="-3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3561D2-64B4-4424-90F6-E9CCCB920DCE}"/>
              </a:ext>
            </a:extLst>
          </p:cNvPr>
          <p:cNvSpPr/>
          <p:nvPr/>
        </p:nvSpPr>
        <p:spPr bwMode="auto">
          <a:xfrm>
            <a:off x="1259632" y="2060848"/>
            <a:ext cx="936104" cy="86409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FFF57F-2515-4319-9E9A-460CD28E99BC}"/>
              </a:ext>
            </a:extLst>
          </p:cNvPr>
          <p:cNvSpPr/>
          <p:nvPr/>
        </p:nvSpPr>
        <p:spPr bwMode="auto">
          <a:xfrm>
            <a:off x="1540510" y="2058798"/>
            <a:ext cx="936104" cy="864096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AD53E3-8BF5-4889-8290-E051A2DD5E91}"/>
              </a:ext>
            </a:extLst>
          </p:cNvPr>
          <p:cNvSpPr/>
          <p:nvPr/>
        </p:nvSpPr>
        <p:spPr bwMode="auto">
          <a:xfrm>
            <a:off x="1837189" y="2058798"/>
            <a:ext cx="936104" cy="864096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8D15F2-9A93-4341-8D2F-F2083FD95175}"/>
              </a:ext>
            </a:extLst>
          </p:cNvPr>
          <p:cNvSpPr/>
          <p:nvPr/>
        </p:nvSpPr>
        <p:spPr bwMode="auto">
          <a:xfrm>
            <a:off x="2137826" y="2065908"/>
            <a:ext cx="936104" cy="864096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D90915-D51B-4EFF-9FEB-31D635A39B1A}"/>
              </a:ext>
            </a:extLst>
          </p:cNvPr>
          <p:cNvSpPr txBox="1"/>
          <p:nvPr/>
        </p:nvSpPr>
        <p:spPr>
          <a:xfrm>
            <a:off x="683568" y="448659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6x6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행렬의 가장자리에 있는 픽셀들은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중간에 있는 픽셀보다 적은 횟수로 필터가 걸림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8FD848-8EE0-4E5B-9837-0F8EA09B1ABE}"/>
              </a:ext>
            </a:extLst>
          </p:cNvPr>
          <p:cNvSpPr txBox="1"/>
          <p:nvPr/>
        </p:nvSpPr>
        <p:spPr>
          <a:xfrm>
            <a:off x="1727684" y="507137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손실이 발생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A51B4E0-0E92-4E51-8C12-FA23A69FA971}"/>
              </a:ext>
            </a:extLst>
          </p:cNvPr>
          <p:cNvSpPr/>
          <p:nvPr/>
        </p:nvSpPr>
        <p:spPr bwMode="auto">
          <a:xfrm>
            <a:off x="1043608" y="5071371"/>
            <a:ext cx="576064" cy="360040"/>
          </a:xfrm>
          <a:prstGeom prst="rightArrow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0968DB-379E-487C-842C-2A036F460D5B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25899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F1B35-0FD8-43F2-A826-089621310BB5}"/>
              </a:ext>
            </a:extLst>
          </p:cNvPr>
          <p:cNvSpPr txBox="1"/>
          <p:nvPr/>
        </p:nvSpPr>
        <p:spPr>
          <a:xfrm>
            <a:off x="1835696" y="2726187"/>
            <a:ext cx="554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</a:t>
            </a:r>
            <a:r>
              <a:rPr lang="en-US" altLang="ko-KR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40081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C81E2-E528-1248-B872-FE45E735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Padding (3/3)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200B-5562-954C-B3D1-4986ACFC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Padding(</a:t>
            </a:r>
            <a:r>
              <a:rPr kumimoji="1" lang="ko-KR" altLang="en-US" dirty="0"/>
              <a:t>패딩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사용하는 이유 </a:t>
            </a:r>
            <a:r>
              <a:rPr kumimoji="1" lang="en-US" altLang="ko-KR" dirty="0"/>
              <a:t>(2)</a:t>
            </a:r>
            <a:endParaRPr lang="ko-KR" altLang="en-US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 이미지의 축소 방지</a:t>
            </a:r>
            <a:endParaRPr kumimoji="1"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89E74-7399-E644-8AA6-3B07AB92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A6E7E0-3D82-414B-A257-FEF1E99E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8" y="2347908"/>
            <a:ext cx="7596844" cy="27193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C10530-CCE9-43A1-8819-604D3A0347C2}"/>
                  </a:ext>
                </a:extLst>
              </p:cNvPr>
              <p:cNvSpPr txBox="1"/>
              <p:nvPr/>
            </p:nvSpPr>
            <p:spPr>
              <a:xfrm>
                <a:off x="4860032" y="1052736"/>
                <a:ext cx="40146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제로패딩을 적용한 출력의 크기</a:t>
                </a:r>
                <a:endParaRPr lang="en-US" altLang="ko-KR" b="1" dirty="0">
                  <a:highlight>
                    <a:srgbClr val="FFFF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이미지의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필터의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패딩의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C10530-CCE9-43A1-8819-604D3A03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52736"/>
                <a:ext cx="4014665" cy="1477328"/>
              </a:xfrm>
              <a:prstGeom prst="rect">
                <a:avLst/>
              </a:prstGeom>
              <a:blipFill>
                <a:blip r:embed="rId3"/>
                <a:stretch>
                  <a:fillRect l="-1214" t="-2479" b="-28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BDCCEE-5F04-4242-9854-475092EBADCD}"/>
                  </a:ext>
                </a:extLst>
              </p:cNvPr>
              <p:cNvSpPr txBox="1"/>
              <p:nvPr/>
            </p:nvSpPr>
            <p:spPr>
              <a:xfrm>
                <a:off x="3707904" y="4861230"/>
                <a:ext cx="4950769" cy="144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입력과 같은 크기의 출력을 갖게 하는 </a:t>
                </a:r>
                <a:r>
                  <a:rPr lang="ko-KR" altLang="en-US" b="1" dirty="0" err="1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패딩값</a:t>
                </a:r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(padding same)</a:t>
                </a:r>
              </a:p>
              <a:p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ko-KR" b="1" i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BDCCEE-5F04-4242-9854-475092EBA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861230"/>
                <a:ext cx="4950769" cy="1448089"/>
              </a:xfrm>
              <a:prstGeom prst="rect">
                <a:avLst/>
              </a:prstGeom>
              <a:blipFill>
                <a:blip r:embed="rId4"/>
                <a:stretch>
                  <a:fillRect l="-985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565950-2265-46CB-8A80-D28D24E2FA1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64228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E4FDE-A5EE-4145-9F79-3071BA7C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Stride (1/2)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BE83F-986D-E344-905E-80E69AA9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stride(</a:t>
            </a:r>
            <a:r>
              <a:rPr kumimoji="1" lang="ko-KR" altLang="en-US" sz="2000" dirty="0" err="1"/>
              <a:t>스트라이드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보폭</a:t>
            </a:r>
            <a:r>
              <a:rPr kumimoji="1" lang="en-US" altLang="ko-KR" sz="2000" dirty="0"/>
              <a:t>)</a:t>
            </a:r>
            <a:endParaRPr lang="ko-KR" altLang="en-US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입력데이터에 필터를 적용할 때 필터가 이동할 간격</a:t>
            </a:r>
            <a:endParaRPr kumimoji="1"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 데이터의 크기를 조절하기 위해 사용됨</a:t>
            </a:r>
            <a:endParaRPr kumimoji="1"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51B43-1A86-FA41-B44A-782740E0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91C733-FEAC-284D-A22F-820DD8FAB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38" y="1556792"/>
            <a:ext cx="6112204" cy="46996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42D203-E871-2F46-8437-47F8F5901B11}"/>
              </a:ext>
            </a:extLst>
          </p:cNvPr>
          <p:cNvSpPr/>
          <p:nvPr/>
        </p:nvSpPr>
        <p:spPr bwMode="auto">
          <a:xfrm>
            <a:off x="1979712" y="1700808"/>
            <a:ext cx="1368152" cy="1296144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B5EC3-CC9A-C649-A0A3-02A80C2D2D67}"/>
              </a:ext>
            </a:extLst>
          </p:cNvPr>
          <p:cNvSpPr txBox="1"/>
          <p:nvPr/>
        </p:nvSpPr>
        <p:spPr>
          <a:xfrm>
            <a:off x="460553" y="17025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예시</a:t>
            </a:r>
            <a:r>
              <a:rPr kumimoji="1" lang="en-US" altLang="ko-KR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kumimoji="1" lang="en-US" altLang="ko-KR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stride=1</a:t>
            </a:r>
            <a:endParaRPr kumimoji="1" lang="ko-KR" altLang="en-US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A7BEC-7286-459C-81B5-F0A264C299A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08031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시계이(가) 표시된 사진&#10;&#10;자동 생성된 설명">
            <a:extLst>
              <a:ext uri="{FF2B5EF4-FFF2-40B4-BE49-F238E27FC236}">
                <a16:creationId xmlns:a16="http://schemas.microsoft.com/office/drawing/2014/main" id="{AD1239F0-23F0-4CBB-831D-77CACA14D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16" y="1202276"/>
            <a:ext cx="5635409" cy="194421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267FE-CF27-4265-A854-84308878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70C2F-9D21-403F-BA0C-B42EFF711B5D}"/>
                  </a:ext>
                </a:extLst>
              </p:cNvPr>
              <p:cNvSpPr txBox="1"/>
              <p:nvPr/>
            </p:nvSpPr>
            <p:spPr>
              <a:xfrm>
                <a:off x="971600" y="2843455"/>
                <a:ext cx="76150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패딩과 </a:t>
                </a:r>
                <a:r>
                  <a:rPr lang="ko-KR" altLang="en-US" b="1" dirty="0" err="1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스트라이드를</a:t>
                </a:r>
                <a:r>
                  <a:rPr lang="ko-KR" altLang="en-US" b="1" dirty="0"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동시에 적용했을 때 출력 데이터의 크기</a:t>
                </a:r>
                <a:endParaRPr lang="en-US" altLang="ko-KR" b="1" dirty="0">
                  <a:highlight>
                    <a:srgbClr val="FFFF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ko-KR" b="1" i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B70C2F-9D21-403F-BA0C-B42EFF711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843455"/>
                <a:ext cx="7615065" cy="923330"/>
              </a:xfrm>
              <a:prstGeom prst="rect">
                <a:avLst/>
              </a:prstGeom>
              <a:blipFill>
                <a:blip r:embed="rId3"/>
                <a:stretch>
                  <a:fillRect l="-640" t="-3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38D103-BAAA-4742-AD14-C7252EB55E99}"/>
                  </a:ext>
                </a:extLst>
              </p:cNvPr>
              <p:cNvSpPr txBox="1"/>
              <p:nvPr/>
            </p:nvSpPr>
            <p:spPr>
              <a:xfrm>
                <a:off x="395536" y="3837730"/>
                <a:ext cx="4014665" cy="172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이미지의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필터의 한 변의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패딩의 크기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: </a:t>
                </a:r>
                <a:r>
                  <a:rPr lang="ko-KR" altLang="en-US" b="1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스트라이드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간격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38D103-BAAA-4742-AD14-C7252EB55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837730"/>
                <a:ext cx="4014665" cy="1725088"/>
              </a:xfrm>
              <a:prstGeom prst="rect">
                <a:avLst/>
              </a:prstGeom>
              <a:blipFill>
                <a:blip r:embed="rId4"/>
                <a:stretch>
                  <a:fillRect l="-456" t="-2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252A254E-EA9F-4264-B0F7-A7CE2FEF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5. Stride (2/2)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6D132-94DD-408C-BC74-895FD56FDF6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7190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BD1C4-80DF-CB44-8E47-A8538348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Pooling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(1/3)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1887E-363A-9243-94BC-8241FB02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31810-6255-5044-A68D-DC90C9B4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2420888"/>
            <a:ext cx="8280920" cy="2208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54C093-D9A4-B146-A8D9-86A8ED4A3974}"/>
              </a:ext>
            </a:extLst>
          </p:cNvPr>
          <p:cNvSpPr/>
          <p:nvPr/>
        </p:nvSpPr>
        <p:spPr bwMode="auto">
          <a:xfrm>
            <a:off x="323528" y="4785151"/>
            <a:ext cx="2452687" cy="28803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Convolutional Filter(Kernel)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7C1C65-B976-7149-BDDA-C0E2E820C96C}"/>
              </a:ext>
            </a:extLst>
          </p:cNvPr>
          <p:cNvSpPr/>
          <p:nvPr/>
        </p:nvSpPr>
        <p:spPr bwMode="auto">
          <a:xfrm>
            <a:off x="1202711" y="3681027"/>
            <a:ext cx="504056" cy="19202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0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 x n</a:t>
            </a:r>
            <a:endParaRPr kumimoji="1" lang="ko-KR" altLang="en-US" sz="1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336217FA-9463-224A-BD25-C847A7B217A4}"/>
              </a:ext>
            </a:extLst>
          </p:cNvPr>
          <p:cNvSpPr/>
          <p:nvPr/>
        </p:nvSpPr>
        <p:spPr bwMode="auto">
          <a:xfrm>
            <a:off x="1331640" y="4221088"/>
            <a:ext cx="144016" cy="504056"/>
          </a:xfrm>
          <a:prstGeom prst="down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212524-C05B-1748-BD89-39CCB51CD3E1}"/>
              </a:ext>
            </a:extLst>
          </p:cNvPr>
          <p:cNvSpPr/>
          <p:nvPr/>
        </p:nvSpPr>
        <p:spPr bwMode="auto">
          <a:xfrm>
            <a:off x="1727684" y="2768927"/>
            <a:ext cx="1728192" cy="1704189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8F184-DC6B-E743-BC0D-8A6AA2D128FF}"/>
              </a:ext>
            </a:extLst>
          </p:cNvPr>
          <p:cNvSpPr/>
          <p:nvPr/>
        </p:nvSpPr>
        <p:spPr bwMode="auto">
          <a:xfrm>
            <a:off x="4427984" y="4811937"/>
            <a:ext cx="2952328" cy="420046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사이즈를 </a:t>
            </a:r>
            <a:r>
              <a:rPr kumimoji="1" lang="ko-KR" altLang="en-US" sz="1400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축소화함</a:t>
            </a:r>
            <a:endParaRPr kumimoji="1" lang="en-US" altLang="ko-KR" sz="14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4299ED-A3E0-F149-84EC-E5D806135792}"/>
              </a:ext>
            </a:extLst>
          </p:cNvPr>
          <p:cNvSpPr/>
          <p:nvPr/>
        </p:nvSpPr>
        <p:spPr bwMode="auto">
          <a:xfrm>
            <a:off x="3480501" y="4785151"/>
            <a:ext cx="1307524" cy="28803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E698C566-D11F-2242-A15E-DB6A445315A7}"/>
              </a:ext>
            </a:extLst>
          </p:cNvPr>
          <p:cNvSpPr/>
          <p:nvPr/>
        </p:nvSpPr>
        <p:spPr bwMode="auto">
          <a:xfrm>
            <a:off x="4036355" y="4221088"/>
            <a:ext cx="144016" cy="504056"/>
          </a:xfrm>
          <a:prstGeom prst="down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97F776-EC96-C543-BCC4-7A39E1F6E9D9}"/>
              </a:ext>
            </a:extLst>
          </p:cNvPr>
          <p:cNvSpPr/>
          <p:nvPr/>
        </p:nvSpPr>
        <p:spPr bwMode="auto">
          <a:xfrm>
            <a:off x="1295636" y="3933056"/>
            <a:ext cx="252028" cy="22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8641A0E-3826-49B9-8711-B9F94A0E25D1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761699" cy="220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rgbClr val="FF0000"/>
                </a:solidFill>
              </a:rPr>
              <a:t>이미지 특징 추출 </a:t>
            </a:r>
            <a:r>
              <a:rPr lang="en-US" altLang="ko-KR" sz="2000" b="1" dirty="0">
                <a:solidFill>
                  <a:srgbClr val="FF0000"/>
                </a:solidFill>
              </a:rPr>
              <a:t>– Pooling layer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연속적인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 layer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사이에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subsampling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477B4-D3BE-43E2-A7B3-BF433129502E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71986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99907-5B51-4B0A-B516-DE10D61CD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의 필요성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출력 데이터를 입력으로 받아서 크기를 줄이거나</a:t>
            </a:r>
            <a:b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데이터를 강조하는 용도로 사용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합성곱을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수행할 때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인접할 수록 겹치는 부분이 많음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중에서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Best match selection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가져다 쓰자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 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Spatial Sub-sampling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특징</a:t>
            </a:r>
            <a:endParaRPr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30333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detection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에도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robust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해져서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노이즈가 조금 섞여 있어도</a:t>
            </a:r>
            <a:endParaRPr lang="en-US" altLang="ko-KR" sz="16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130333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Overfitting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을 방지하고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계산량도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줄일 수 있음</a:t>
            </a:r>
            <a:endParaRPr lang="en-US" altLang="ko-KR" sz="16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대표적인 방식으로는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Max/Min/Average Pooling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있고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 Pooling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많이 사용됨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113BF-9043-47D1-BCCC-6EFBF24C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1CF7D02-CB2E-43B8-A891-8D5C92145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6.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Pooling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(2/3)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503C7-D168-40F7-9214-E8C1D516A54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D2F1FB-8778-4E46-AE7C-C0C4A72C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40968"/>
            <a:ext cx="4724032" cy="33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0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C4753-C934-F347-84DC-93F186F6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보통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크기와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Stride</a:t>
            </a:r>
            <a:r>
              <a:rPr kumimoji="1"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같은 크기로 설정하여 모든 원소가 한 번씩</a:t>
            </a:r>
            <a:b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처리되도록 설정</a:t>
            </a:r>
            <a:endParaRPr kumimoji="1"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D088B-8833-4940-800E-30216E6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AE3B97-D91E-40BF-8E80-DDDFA3E4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6. CNN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Pooling </a:t>
            </a:r>
            <a:r>
              <a:rPr kumimoji="1" lang="ko-KR" altLang="en-US" dirty="0"/>
              <a:t>계층 </a:t>
            </a:r>
            <a:r>
              <a:rPr kumimoji="1" lang="en-US" altLang="ko-KR" dirty="0"/>
              <a:t>(3/3)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05D0F-772D-4719-8E85-B055B34E973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9D4835-DB22-46A2-89DB-DE96DB15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348880"/>
            <a:ext cx="44568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5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C4753-C934-F347-84DC-93F186F6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Fully Connected Layer</a:t>
            </a:r>
          </a:p>
          <a:p>
            <a:pPr marL="541338" marR="0" lvl="1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일반적인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뉴런들 간의 연결 방법</a:t>
            </a:r>
            <a:endParaRPr kumimoji="1"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marR="0" lvl="1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나온 이미지 특징을 가진 출력 데이터를</a:t>
            </a:r>
            <a:b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차원으로 펴주어 기존의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연결하여 이미지를 효과적으로 학습</a:t>
            </a:r>
            <a:endParaRPr kumimoji="1"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marR="0" lvl="1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 connected layer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여러 층으로 구성하는 것이 가능하고 보통 마지막</a:t>
            </a:r>
            <a:b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FC layer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kumimoji="1" lang="en-US" altLang="ko-KR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Softmax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적용하여 이미지 분류를 예측할 수 있게 </a:t>
            </a:r>
            <a:r>
              <a:rPr kumimoji="1"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r>
              <a:rPr kumimoji="1"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학습함</a:t>
            </a:r>
            <a:endParaRPr kumimoji="1" lang="en-US" altLang="ko-KR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D088B-8833-4940-800E-30216E6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79121B-E3D3-3E4F-B1F0-7ED8ACAD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60" y="2962531"/>
            <a:ext cx="5254479" cy="290692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2CF229E-F127-4A43-A27F-70B496A2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7. CNN</a:t>
            </a:r>
            <a:r>
              <a:rPr kumimoji="1" lang="ko-KR" altLang="en-US" dirty="0"/>
              <a:t>에서 이미지 분류 계층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91AD7-2E5E-4AB7-AC50-E11D94157DD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382888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1C0EC-1FD2-BE46-806B-2BA3A41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마치면서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C4753-C934-F347-84DC-93F186F6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학습 시 고려할 점</a:t>
            </a:r>
            <a:endParaRPr kumimoji="1" lang="en-US" altLang="ko-KR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하이퍼파라미터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(Hyperparameters)</a:t>
            </a:r>
          </a:p>
          <a:p>
            <a:pPr lvl="2"/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및 개수</a:t>
            </a:r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및 방법</a:t>
            </a:r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Stride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</a:t>
            </a:r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Padding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</a:t>
            </a:r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개수 및 전체 배치 구조</a:t>
            </a:r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Hyperparameter </a:t>
            </a:r>
            <a:r>
              <a:rPr kumimoji="1"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최적화 방법에 대한 연구가 많이 진행 중에 있음</a:t>
            </a:r>
            <a:br>
              <a:rPr kumimoji="1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endParaRPr kumimoji="1"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D088B-8833-4940-800E-30216E6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979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773" y="2067405"/>
            <a:ext cx="5760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CNN 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A9381-6CAC-44A9-ADBF-A7A7F4F01E4E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651154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4EF273-B4C0-FC4B-B392-3F012F1F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8" y="1772816"/>
            <a:ext cx="8711953" cy="3296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D38BF-2D43-41A2-88C0-0C326844D226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04872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1. CNN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617683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2"/>
              </a:buBlip>
            </a:pPr>
            <a:r>
              <a:rPr lang="en-US" altLang="ko-KR" sz="2000" b="1" dirty="0"/>
              <a:t>CNN(Convolution Neural Networks)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인간의 시신경 구조를 모방한 기술로 이미지 프로세싱에서 시작해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글자인식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이미지인식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사물인식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이르기까지 인식에 필요한 특징을 자동으로 학습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 변이를 효과적으로 흡수할 수 있는 알고리즘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1998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LeCun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그의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논문 “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Gradient-based learning applied to document recognition”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이용하여 필기체를 성공적으로 인식함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2012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Net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대회에서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기존의 모든 알고리즘을 압도하는 성능으로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등을 차지해 강력한 성능을 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12B1FA-C8EB-4165-A0AF-834A22C3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4" y="3341518"/>
            <a:ext cx="4248472" cy="2514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8E24B19-A327-4382-9888-82349206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01" y="3501008"/>
            <a:ext cx="4845015" cy="23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58D64-8084-0348-B65E-7A42BE57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1" y="1052736"/>
            <a:ext cx="7717711" cy="543827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A8ACDE1-A2CE-2C40-9377-0E4FB49D5EC1}"/>
              </a:ext>
            </a:extLst>
          </p:cNvPr>
          <p:cNvCxnSpPr/>
          <p:nvPr/>
        </p:nvCxnSpPr>
        <p:spPr>
          <a:xfrm>
            <a:off x="2843808" y="1772816"/>
            <a:ext cx="1440160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FAE68C-3EFB-3E41-B808-0BF3C1339A05}"/>
              </a:ext>
            </a:extLst>
          </p:cNvPr>
          <p:cNvSpPr txBox="1"/>
          <p:nvPr/>
        </p:nvSpPr>
        <p:spPr>
          <a:xfrm>
            <a:off x="4831931" y="2467635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</a:t>
            </a:r>
            <a:r>
              <a:rPr kumimoji="1"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stride=1, padding=‘valid’</a:t>
            </a:r>
            <a:endParaRPr kumimoji="1" lang="ko-KR" altLang="en-US" sz="16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4B8820D-AC19-8D4A-B88E-817CEFA9431D}"/>
              </a:ext>
            </a:extLst>
          </p:cNvPr>
          <p:cNvCxnSpPr>
            <a:cxnSpLocks/>
          </p:cNvCxnSpPr>
          <p:nvPr/>
        </p:nvCxnSpPr>
        <p:spPr>
          <a:xfrm>
            <a:off x="4644008" y="2636912"/>
            <a:ext cx="207640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788834-064B-4033-B970-77911EF3927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552515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Padding </a:t>
            </a:r>
            <a:r>
              <a:rPr lang="ko-KR" altLang="en-US" sz="2000" b="1" dirty="0"/>
              <a:t>구분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</a:rPr>
              <a:t>Valid: padding</a:t>
            </a:r>
            <a:r>
              <a:rPr lang="ko-KR" altLang="en-US" sz="1400" b="1" dirty="0">
                <a:solidFill>
                  <a:srgbClr val="0000FF"/>
                </a:solidFill>
              </a:rPr>
              <a:t>을 주지 않음 </a:t>
            </a:r>
            <a:r>
              <a:rPr lang="en-US" altLang="ko-KR" sz="1400" b="1" dirty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ko-KR" altLang="en-US" sz="1400" b="1" dirty="0">
                <a:solidFill>
                  <a:srgbClr val="0000FF"/>
                </a:solidFill>
                <a:sym typeface="Wingdings" pitchFamily="2" charset="2"/>
              </a:rPr>
              <a:t> 출력 크기가 입력 크기보다 작음</a:t>
            </a: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358775" lvl="1" indent="0" eaLnBrk="0" fontAlgn="base" hangingPunct="0">
              <a:buNone/>
            </a:pPr>
            <a:endParaRPr lang="en-US" altLang="ko-KR" sz="1400" b="1" dirty="0">
              <a:solidFill>
                <a:srgbClr val="0000FF"/>
              </a:solidFill>
              <a:sym typeface="Wingdings" pitchFamily="2" charset="2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sym typeface="Wingdings" pitchFamily="2" charset="2"/>
              </a:rPr>
              <a:t>Same: </a:t>
            </a:r>
            <a:r>
              <a:rPr lang="ko-KR" altLang="en-US" sz="1400" b="1" dirty="0">
                <a:solidFill>
                  <a:srgbClr val="0000FF"/>
                </a:solidFill>
                <a:sym typeface="Wingdings" pitchFamily="2" charset="2"/>
              </a:rPr>
              <a:t>출력 크기가 입력 크기와 같게끔 </a:t>
            </a:r>
            <a:r>
              <a:rPr lang="en-US" altLang="ko-KR" sz="1400" b="1" dirty="0">
                <a:solidFill>
                  <a:srgbClr val="0000FF"/>
                </a:solidFill>
                <a:sym typeface="Wingdings" pitchFamily="2" charset="2"/>
              </a:rPr>
              <a:t>padding</a:t>
            </a:r>
            <a:r>
              <a:rPr lang="ko-KR" altLang="en-US" sz="1400" b="1" dirty="0">
                <a:solidFill>
                  <a:srgbClr val="0000FF"/>
                </a:solidFill>
                <a:sym typeface="Wingdings" pitchFamily="2" charset="2"/>
              </a:rPr>
              <a:t>을 적용함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85020F-6155-7F49-98C1-CD0D1237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91" y="1328738"/>
            <a:ext cx="3960440" cy="20353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B3F2FC-91A6-114E-BF67-D7F9F21F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22" y="3861048"/>
            <a:ext cx="3926830" cy="264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2CE99-461A-4E43-BAFB-460EFC7BDAAD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403446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F0E20-7EA9-1A43-84FC-26892F11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9" y="1052736"/>
            <a:ext cx="7897209" cy="5393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28A3E-6A8F-41AB-901D-21BED8E3C6C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4100400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D2266-4178-344A-B77B-EA5940CE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4" y="1196752"/>
            <a:ext cx="8783690" cy="4968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34358-4149-4E52-A780-AB9DB230CC92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072664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</a:rPr>
              <a:t>Fashion-MNIST</a:t>
            </a:r>
          </a:p>
          <a:p>
            <a:pPr marL="94138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0000FF"/>
                </a:solidFill>
              </a:rPr>
              <a:t>운동화나 셔츠와 같은 </a:t>
            </a:r>
            <a:r>
              <a:rPr lang="en-US" altLang="ko-KR" sz="1200" b="1" dirty="0">
                <a:solidFill>
                  <a:srgbClr val="0000FF"/>
                </a:solidFill>
              </a:rPr>
              <a:t>10</a:t>
            </a:r>
            <a:r>
              <a:rPr lang="ko-KR" altLang="en-US" sz="1200" b="1" dirty="0">
                <a:solidFill>
                  <a:srgbClr val="0000FF"/>
                </a:solidFill>
              </a:rPr>
              <a:t>종류의 의류 이미지로 구성된 </a:t>
            </a:r>
            <a:r>
              <a:rPr lang="ko-KR" altLang="en-US" sz="1200" b="1" dirty="0" err="1">
                <a:solidFill>
                  <a:srgbClr val="0000FF"/>
                </a:solidFill>
              </a:rPr>
              <a:t>데이터세트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marL="94138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0000FF"/>
                </a:solidFill>
              </a:rPr>
              <a:t>60,000</a:t>
            </a:r>
            <a:r>
              <a:rPr lang="ko-KR" altLang="en-US" sz="1200" b="1" dirty="0">
                <a:solidFill>
                  <a:srgbClr val="0000FF"/>
                </a:solidFill>
              </a:rPr>
              <a:t>장의 학습 이미지</a:t>
            </a:r>
            <a:r>
              <a:rPr lang="en-US" altLang="ko-KR" sz="1200" b="1" dirty="0">
                <a:solidFill>
                  <a:srgbClr val="0000FF"/>
                </a:solidFill>
              </a:rPr>
              <a:t>,</a:t>
            </a:r>
            <a:r>
              <a:rPr lang="ko-KR" altLang="en-US" sz="1200" b="1" dirty="0">
                <a:solidFill>
                  <a:srgbClr val="0000FF"/>
                </a:solidFill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</a:rPr>
              <a:t>10,000</a:t>
            </a:r>
            <a:r>
              <a:rPr lang="ko-KR" altLang="en-US" sz="1200" b="1" dirty="0">
                <a:solidFill>
                  <a:srgbClr val="0000FF"/>
                </a:solidFill>
              </a:rPr>
              <a:t>장의 테스트 이미지로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CD5C4-2D02-8644-8EC4-35661465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44824"/>
            <a:ext cx="4375436" cy="4361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337AC2-C01C-5C4E-A47E-F40265FC6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844824"/>
            <a:ext cx="1920840" cy="4361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2EE05-8A3D-4FC3-A8A3-9EC56C3B0058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864930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23277-D54B-9A42-BAD9-05CDA786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0" y="1628800"/>
            <a:ext cx="8736827" cy="378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67A04-9779-4AE7-B4D1-C7F398DA5846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23032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928F8-1EAD-AB40-8EBD-7FE29426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8" y="1750205"/>
            <a:ext cx="8732037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61013-F4A0-485E-B1E0-FBA02FA0C46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682311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2C22B-2025-9240-9321-1FE7AD4E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1" y="1484785"/>
            <a:ext cx="8719079" cy="3901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B2090-464B-4300-BD6C-3C3791270328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95598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01312-2594-B047-97FA-9C421042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" y="1268760"/>
            <a:ext cx="8855969" cy="4749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40504-6678-4DE2-B895-4DFDC2843381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579507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435A3-9008-6B47-869B-48DE1195F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0" y="1124744"/>
            <a:ext cx="8648808" cy="2736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F2C11-C0E8-EB44-BA4A-1EDB597F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522692"/>
            <a:ext cx="3790365" cy="3759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39E80-0DE2-44D4-BE09-DF4D3DEE668A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1859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2. CNN </a:t>
            </a:r>
            <a:r>
              <a:rPr kumimoji="1" lang="ko-KR" altLang="en-US" dirty="0"/>
              <a:t>등장 배경 </a:t>
            </a:r>
            <a:r>
              <a:rPr kumimoji="1" lang="en-US" altLang="ko-KR" dirty="0"/>
              <a:t>(1/3)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Motivation of CNN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전통적인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Networks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 unit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모든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unit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interact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 특정 영역의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interact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하며 이것을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sparse interaction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이라고 함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Sparse interaction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원본 이미지보다 크기가 작은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사용함으로써 실현됨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AC6DC3-E678-4489-B2DB-933E3A44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420888"/>
            <a:ext cx="4427984" cy="25302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F57A806-68CD-4104-B417-0187816B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197" y="2304177"/>
            <a:ext cx="3265783" cy="31793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2ED949-F79B-47F5-B1BF-E8AD29B3EAA2}"/>
              </a:ext>
            </a:extLst>
          </p:cNvPr>
          <p:cNvSpPr/>
          <p:nvPr/>
        </p:nvSpPr>
        <p:spPr bwMode="auto">
          <a:xfrm>
            <a:off x="8159206" y="5085184"/>
            <a:ext cx="28803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4ECECE-5E8D-4B4E-8B74-7CDAD6F0B04D}"/>
              </a:ext>
            </a:extLst>
          </p:cNvPr>
          <p:cNvSpPr txBox="1"/>
          <p:nvPr/>
        </p:nvSpPr>
        <p:spPr>
          <a:xfrm>
            <a:off x="1025352" y="547323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&lt;Traditional Neural Networks&gt;</a:t>
            </a:r>
            <a:endParaRPr kumimoji="1"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678BD-A97D-4E0E-A9CA-6C5762587768}"/>
              </a:ext>
            </a:extLst>
          </p:cNvPr>
          <p:cNvSpPr txBox="1"/>
          <p:nvPr/>
        </p:nvSpPr>
        <p:spPr>
          <a:xfrm>
            <a:off x="5350894" y="5473239"/>
            <a:ext cx="371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&lt;Convolutional </a:t>
            </a:r>
            <a:r>
              <a:rPr kumimoji="1"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Neural Networks&gt;</a:t>
            </a:r>
            <a:endParaRPr kumimoji="1"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863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374D0-269C-874D-96EA-CA16FF78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5" y="1052736"/>
            <a:ext cx="8303043" cy="4201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22C79-A742-E64F-B25D-96E0FF11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581128"/>
            <a:ext cx="5793119" cy="1656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DBC986-9E90-4DCD-8BD2-E488D8EA0AEA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16046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FAC881-0E34-7047-B0D5-88DD4F5D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9730"/>
            <a:ext cx="8789228" cy="3775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B1CF7-2B35-497B-9C60-ACC5531F278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75152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28CAD-57B5-424F-BCD1-EBD9C7755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9" y="1731268"/>
            <a:ext cx="8676456" cy="3935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D2158-E41F-4E6D-8EBF-2AC4D628C97E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40726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B2760-AC1C-0146-B46E-6A057142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0" y="1412776"/>
            <a:ext cx="8761699" cy="4610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D978E-D005-43E5-B0E5-2ACE1B89AD24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153454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962D4-7EAF-D548-AF1A-0A54222C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8" y="1700808"/>
            <a:ext cx="8761699" cy="4055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1FEEA5-4E4F-4B62-B5DC-64C4875F86F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067298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6D3F4-D3A2-D446-85FF-13CAEDB9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8" y="1949739"/>
            <a:ext cx="8761699" cy="2991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B8D48-BC45-40FE-9A88-7477F142A1E4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69443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83735-6FD3-A84A-83E0-D0D82EC7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9" y="1916832"/>
            <a:ext cx="8726788" cy="3012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956A4-2088-4272-A1E7-7A20D39E1E91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2489035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36E9A-62F6-4D42-ADDA-4B80E655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8" y="1052736"/>
            <a:ext cx="8689692" cy="2273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96569-5E85-DA4E-AA00-44C7F9B7B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96184"/>
            <a:ext cx="4340524" cy="346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645E9-B5FE-414A-BF8E-07FCE1B7B08E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650125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3CA93A-92E7-2943-9916-EAE03C3B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5" y="1628800"/>
            <a:ext cx="8689692" cy="3880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8BAA4-AF44-488D-A9B3-C4FE0EC02CA3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11272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CNN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Fashion-MNIST </a:t>
            </a:r>
            <a:r>
              <a:rPr lang="ko-KR" altLang="en-US" sz="2000" b="1" dirty="0"/>
              <a:t>분류하기</a:t>
            </a:r>
            <a:endParaRPr lang="en-US" altLang="ko-KR" sz="2000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F35F-FFFF-7149-95AB-65634C09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" y="1412776"/>
            <a:ext cx="8689046" cy="4125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468A7-BCDA-44C7-9698-38983F616670}"/>
              </a:ext>
            </a:extLst>
          </p:cNvPr>
          <p:cNvSpPr txBox="1"/>
          <p:nvPr/>
        </p:nvSpPr>
        <p:spPr>
          <a:xfrm>
            <a:off x="7296068" y="0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MNIST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01392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7BAE7-1CA8-4456-BA0E-A1BE0005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CNN </a:t>
            </a:r>
            <a:r>
              <a:rPr kumimoji="1" lang="ko-KR" altLang="en-US" dirty="0"/>
              <a:t>등장 배경 </a:t>
            </a:r>
            <a:r>
              <a:rPr kumimoji="1" lang="en-US" altLang="ko-KR" dirty="0"/>
              <a:t>(2/3)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4E98C-45D4-4C45-B848-4D4ECBA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DA95488B-7DAC-4EB3-A7E5-E40E5867E7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788" y="647475"/>
            <a:ext cx="8761699" cy="22054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 인식에서 기존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문제점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 Connected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영상의 전체 관계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(topology)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고려하지 못하게 되어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데이터의 변형에 매우 </a:t>
            </a:r>
            <a:r>
              <a:rPr lang="ko-KR" altLang="en-US" sz="1600" b="1" dirty="0" err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취약해짐</a:t>
            </a:r>
            <a:endParaRPr lang="en-US" altLang="ko-KR" sz="1600" b="1" dirty="0">
              <a:solidFill>
                <a:srgbClr val="0000FF"/>
              </a:solidFill>
              <a:highlight>
                <a:srgbClr val="FFFF3F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4138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 Connected Layer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en-US" altLang="ko-KR" sz="14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neuran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입력신호를 넣기 위해 직렬화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(serialization)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수행하면서 </a:t>
            </a:r>
            <a:r>
              <a:rPr lang="ko-KR" altLang="en-US" sz="14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주변 </a:t>
            </a:r>
            <a:r>
              <a:rPr lang="ko-KR" altLang="en-US" sz="1400" b="1" dirty="0" err="1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픽셀간의</a:t>
            </a:r>
            <a:r>
              <a:rPr lang="ko-KR" altLang="en-US" sz="14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상관관계</a:t>
            </a:r>
            <a:r>
              <a:rPr lang="en-US" altLang="ko-KR" sz="14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(locality)</a:t>
            </a:r>
            <a:r>
              <a:rPr lang="ko-KR" altLang="en-US" sz="14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잃게 됨</a:t>
            </a:r>
            <a:endParaRPr lang="en-US" altLang="ko-KR" sz="1400" b="1" dirty="0">
              <a:solidFill>
                <a:srgbClr val="0000FF"/>
              </a:solidFill>
              <a:highlight>
                <a:srgbClr val="FFFF3F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41388" lvl="2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변형에 취약한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 Connected Layer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변형된 영상의 학습데이터를 굉장히 많이 요구함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고해상도가 될 경우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입력층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뉴런이 급격하게 증가하게 되어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학습해야 할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수가 급격하게 증가함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D075B0-27BB-4E82-BB2F-15587CA3BEA1}"/>
              </a:ext>
            </a:extLst>
          </p:cNvPr>
          <p:cNvGrpSpPr/>
          <p:nvPr/>
        </p:nvGrpSpPr>
        <p:grpSpPr>
          <a:xfrm>
            <a:off x="818544" y="3501008"/>
            <a:ext cx="5121608" cy="2904732"/>
            <a:chOff x="2051720" y="2620482"/>
            <a:chExt cx="5922735" cy="3616830"/>
          </a:xfrm>
        </p:grpSpPr>
        <p:pic>
          <p:nvPicPr>
            <p:cNvPr id="2053" name="Picture 5" descr="image">
              <a:extLst>
                <a:ext uri="{FF2B5EF4-FFF2-40B4-BE49-F238E27FC236}">
                  <a16:creationId xmlns:a16="http://schemas.microsoft.com/office/drawing/2014/main" id="{9600CAFF-A471-49EE-B817-FB9C0512D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620482"/>
              <a:ext cx="5922735" cy="36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766EFB-7184-4860-A012-4D643D554B49}"/>
                </a:ext>
              </a:extLst>
            </p:cNvPr>
            <p:cNvSpPr/>
            <p:nvPr/>
          </p:nvSpPr>
          <p:spPr bwMode="auto">
            <a:xfrm>
              <a:off x="2627784" y="5229200"/>
              <a:ext cx="4680520" cy="10081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2E1A62-F535-45B8-A82A-23E5A250A8B3}"/>
              </a:ext>
            </a:extLst>
          </p:cNvPr>
          <p:cNvSpPr txBox="1"/>
          <p:nvPr/>
        </p:nvSpPr>
        <p:spPr>
          <a:xfrm>
            <a:off x="5583023" y="300334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입력이 위치와 상관없이 동일한 수준의 중요도를 갖는다고 봄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CE7911A-4C96-4E5D-8F3A-16F8C99B2615}"/>
              </a:ext>
            </a:extLst>
          </p:cNvPr>
          <p:cNvSpPr/>
          <p:nvPr/>
        </p:nvSpPr>
        <p:spPr bwMode="auto">
          <a:xfrm rot="3874739">
            <a:off x="4829634" y="2844944"/>
            <a:ext cx="351738" cy="1111685"/>
          </a:xfrm>
          <a:prstGeom prst="downArrow">
            <a:avLst>
              <a:gd name="adj1" fmla="val 51740"/>
              <a:gd name="adj2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8E2E4-9D40-4AFE-B51E-5BBDDCFAD04A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825679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전기컴퓨터공학부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책임교수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2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4755C6-47F7-43D6-A912-FD09907A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773BA3-A59F-42FB-9EB2-A339D048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3720876" cy="4464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52CD1-B3FE-414B-B040-9A6B0FB6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11" y="1941133"/>
            <a:ext cx="4393681" cy="3354004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71912DBE-0D96-404B-BF6B-946EDC7E5E18}"/>
              </a:ext>
            </a:extLst>
          </p:cNvPr>
          <p:cNvSpPr/>
          <p:nvPr/>
        </p:nvSpPr>
        <p:spPr bwMode="auto">
          <a:xfrm>
            <a:off x="612179" y="5259234"/>
            <a:ext cx="2568054" cy="10081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왼쪽으로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픽셀 이동할 경우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154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입력이 변함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77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검은색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흰색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itchFamily="2" charset="2"/>
            </a:endParaRPr>
          </a:p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77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개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: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흰색 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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 검은색</a:t>
            </a:r>
            <a:endParaRPr lang="ko-KR" altLang="en-US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A9A2E1AE-993D-4F39-B5F0-174505BD6B15}"/>
              </a:ext>
            </a:extLst>
          </p:cNvPr>
          <p:cNvSpPr/>
          <p:nvPr/>
        </p:nvSpPr>
        <p:spPr bwMode="auto">
          <a:xfrm>
            <a:off x="4860032" y="1041034"/>
            <a:ext cx="3662928" cy="79208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글자의 크기가 달라지거나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회전되거나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글자에 변형</a:t>
            </a:r>
            <a:r>
              <a:rPr lang="en-US" altLang="ko-KR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(distortion)</a:t>
            </a:r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조금만 생기더라도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학습 데이터로 넣어주어야 함</a:t>
            </a:r>
            <a:endParaRPr lang="en-US" altLang="ko-KR" sz="14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100D584-DBDC-4981-92BE-ACCCF18ACB71}"/>
              </a:ext>
            </a:extLst>
          </p:cNvPr>
          <p:cNvSpPr/>
          <p:nvPr/>
        </p:nvSpPr>
        <p:spPr bwMode="auto">
          <a:xfrm>
            <a:off x="779116" y="3319264"/>
            <a:ext cx="792088" cy="792088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20716D-6D9B-4053-A9B5-034DB9F8BC14}"/>
              </a:ext>
            </a:extLst>
          </p:cNvPr>
          <p:cNvSpPr/>
          <p:nvPr/>
        </p:nvSpPr>
        <p:spPr bwMode="auto">
          <a:xfrm>
            <a:off x="683568" y="1052736"/>
            <a:ext cx="792088" cy="792088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428497-196E-4045-B868-29B13F77F3D4}"/>
              </a:ext>
            </a:extLst>
          </p:cNvPr>
          <p:cNvGrpSpPr/>
          <p:nvPr/>
        </p:nvGrpSpPr>
        <p:grpSpPr>
          <a:xfrm>
            <a:off x="395536" y="2882173"/>
            <a:ext cx="1955639" cy="449030"/>
            <a:chOff x="611560" y="2957470"/>
            <a:chExt cx="1955639" cy="449030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63BEE9CB-85B4-45B9-96E5-6E4EA703B7E6}"/>
                </a:ext>
              </a:extLst>
            </p:cNvPr>
            <p:cNvSpPr/>
            <p:nvPr/>
          </p:nvSpPr>
          <p:spPr bwMode="auto">
            <a:xfrm rot="5400000">
              <a:off x="1342771" y="2778691"/>
              <a:ext cx="186847" cy="1068772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B31120-B0A4-1B4E-9EB1-0FBAB5A42535}"/>
                </a:ext>
              </a:extLst>
            </p:cNvPr>
            <p:cNvSpPr txBox="1"/>
            <p:nvPr/>
          </p:nvSpPr>
          <p:spPr>
            <a:xfrm>
              <a:off x="611560" y="2957470"/>
              <a:ext cx="1955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왼쪽으로 </a:t>
              </a:r>
              <a:r>
                <a:rPr kumimoji="1" lang="en-US" altLang="ko-KR" sz="1400" b="1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kumimoji="1" lang="ko-KR" altLang="en-US" sz="1400" b="1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픽셀 이동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5D00CF-013D-BD48-9F78-45D273B68818}"/>
              </a:ext>
            </a:extLst>
          </p:cNvPr>
          <p:cNvSpPr/>
          <p:nvPr/>
        </p:nvSpPr>
        <p:spPr bwMode="auto">
          <a:xfrm>
            <a:off x="323528" y="764704"/>
            <a:ext cx="3960440" cy="561662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9296FA-E76B-4444-B6D0-68DACCA89751}"/>
              </a:ext>
            </a:extLst>
          </p:cNvPr>
          <p:cNvSpPr/>
          <p:nvPr/>
        </p:nvSpPr>
        <p:spPr bwMode="auto">
          <a:xfrm>
            <a:off x="4377300" y="764704"/>
            <a:ext cx="4371164" cy="561662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D8792-42D4-40EF-B873-A80F20AC608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BFB5C46-9582-4525-A66F-854733D8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kumimoji="1" lang="en-US" altLang="ko-KR" dirty="0"/>
              <a:t>2. CNN </a:t>
            </a:r>
            <a:r>
              <a:rPr kumimoji="1" lang="ko-KR" altLang="en-US" dirty="0"/>
              <a:t>등장 배경 </a:t>
            </a:r>
            <a:r>
              <a:rPr kumimoji="1" lang="en-US" altLang="ko-KR" dirty="0"/>
              <a:t>(3/3)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60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3. CNN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9" y="647475"/>
            <a:ext cx="7897604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구성</a:t>
            </a:r>
            <a:endParaRPr lang="en-US" altLang="ko-KR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layer, Pooling layer 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 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fully-connected layer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구성됨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layer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이후에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반복되고 마지막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fully-connected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DB0D3-5B8B-4D48-A8BA-C5175749B0D9}"/>
              </a:ext>
            </a:extLst>
          </p:cNvPr>
          <p:cNvSpPr txBox="1"/>
          <p:nvPr/>
        </p:nvSpPr>
        <p:spPr>
          <a:xfrm>
            <a:off x="3506503" y="5205244"/>
            <a:ext cx="3716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&lt;CNN Architecture&gt;</a:t>
            </a:r>
            <a:endParaRPr kumimoji="1"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579B9B-CE55-46B8-86AF-7FBD260BF6C9}"/>
              </a:ext>
            </a:extLst>
          </p:cNvPr>
          <p:cNvGrpSpPr/>
          <p:nvPr/>
        </p:nvGrpSpPr>
        <p:grpSpPr>
          <a:xfrm>
            <a:off x="851375" y="2688000"/>
            <a:ext cx="461665" cy="2088232"/>
            <a:chOff x="1280827" y="2688000"/>
            <a:chExt cx="461665" cy="20882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7AC834-4C21-4A5D-AEDB-071BB6DCF31B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93161E-91E1-43BE-9944-31C3A13FFB6B}"/>
                </a:ext>
              </a:extLst>
            </p:cNvPr>
            <p:cNvSpPr txBox="1"/>
            <p:nvPr/>
          </p:nvSpPr>
          <p:spPr>
            <a:xfrm>
              <a:off x="1280827" y="3360489"/>
              <a:ext cx="461665" cy="12926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Input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87758F-B42B-45E7-AAE3-7E573461EF85}"/>
              </a:ext>
            </a:extLst>
          </p:cNvPr>
          <p:cNvGrpSpPr/>
          <p:nvPr/>
        </p:nvGrpSpPr>
        <p:grpSpPr>
          <a:xfrm>
            <a:off x="1622268" y="2688000"/>
            <a:ext cx="461665" cy="2088232"/>
            <a:chOff x="1280827" y="2688000"/>
            <a:chExt cx="461665" cy="20882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EE02AE-315B-4277-9F28-A181ABC41C50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02CFF1-5A4F-4626-AB3D-F60F0359CB36}"/>
                </a:ext>
              </a:extLst>
            </p:cNvPr>
            <p:cNvSpPr txBox="1"/>
            <p:nvPr/>
          </p:nvSpPr>
          <p:spPr>
            <a:xfrm>
              <a:off x="1280827" y="3140969"/>
              <a:ext cx="461665" cy="15121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Convolution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6B9341-4D57-4CFF-A8C9-A73C0BDB078A}"/>
              </a:ext>
            </a:extLst>
          </p:cNvPr>
          <p:cNvGrpSpPr/>
          <p:nvPr/>
        </p:nvGrpSpPr>
        <p:grpSpPr>
          <a:xfrm>
            <a:off x="3153037" y="2678994"/>
            <a:ext cx="461665" cy="2088232"/>
            <a:chOff x="1280827" y="2688000"/>
            <a:chExt cx="461665" cy="20882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4C987D-2746-46E4-8156-1A7EFF3B2D84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AD0125-A6DE-4E96-BD3D-75E7BFE388F5}"/>
                </a:ext>
              </a:extLst>
            </p:cNvPr>
            <p:cNvSpPr txBox="1"/>
            <p:nvPr/>
          </p:nvSpPr>
          <p:spPr>
            <a:xfrm>
              <a:off x="1280827" y="3360489"/>
              <a:ext cx="461665" cy="12926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Pooling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03DB73-3833-45F8-8AAE-62B713028382}"/>
              </a:ext>
            </a:extLst>
          </p:cNvPr>
          <p:cNvGrpSpPr/>
          <p:nvPr/>
        </p:nvGrpSpPr>
        <p:grpSpPr>
          <a:xfrm>
            <a:off x="2382143" y="2691861"/>
            <a:ext cx="461665" cy="2088232"/>
            <a:chOff x="1280827" y="2688000"/>
            <a:chExt cx="461665" cy="208823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8BE04E-E579-4307-8F72-AEE975069021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F71B8C-4855-4C22-B528-77519F0ED423}"/>
                </a:ext>
              </a:extLst>
            </p:cNvPr>
            <p:cNvSpPr txBox="1"/>
            <p:nvPr/>
          </p:nvSpPr>
          <p:spPr>
            <a:xfrm>
              <a:off x="1280827" y="3140969"/>
              <a:ext cx="461665" cy="15121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Convolution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8ED537-1B91-48E1-B892-126156E8075C}"/>
              </a:ext>
            </a:extLst>
          </p:cNvPr>
          <p:cNvGrpSpPr/>
          <p:nvPr/>
        </p:nvGrpSpPr>
        <p:grpSpPr>
          <a:xfrm>
            <a:off x="4696680" y="2678994"/>
            <a:ext cx="461665" cy="2088232"/>
            <a:chOff x="1280827" y="2688000"/>
            <a:chExt cx="461665" cy="2088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312581-DD70-4D44-A320-D855C2E4B53A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D5523D-AE1C-4406-AB2B-8603C722CF57}"/>
                </a:ext>
              </a:extLst>
            </p:cNvPr>
            <p:cNvSpPr txBox="1"/>
            <p:nvPr/>
          </p:nvSpPr>
          <p:spPr>
            <a:xfrm>
              <a:off x="1280827" y="3360489"/>
              <a:ext cx="461665" cy="12926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Pooling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86D8D0F-9F78-4E57-8DA2-67010D14D298}"/>
              </a:ext>
            </a:extLst>
          </p:cNvPr>
          <p:cNvGrpSpPr/>
          <p:nvPr/>
        </p:nvGrpSpPr>
        <p:grpSpPr>
          <a:xfrm>
            <a:off x="3926872" y="2682855"/>
            <a:ext cx="461665" cy="2088232"/>
            <a:chOff x="1280827" y="2688000"/>
            <a:chExt cx="461665" cy="20882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E6F6D4-B5C5-4059-8414-A58699A7CC31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E94F96-0575-4067-ACB5-3EBACAB3C75F}"/>
                </a:ext>
              </a:extLst>
            </p:cNvPr>
            <p:cNvSpPr txBox="1"/>
            <p:nvPr/>
          </p:nvSpPr>
          <p:spPr>
            <a:xfrm>
              <a:off x="1280827" y="3140969"/>
              <a:ext cx="461665" cy="15121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Convolution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95631F-DAD9-4F62-871A-BD213BD82E47}"/>
              </a:ext>
            </a:extLst>
          </p:cNvPr>
          <p:cNvGrpSpPr/>
          <p:nvPr/>
        </p:nvGrpSpPr>
        <p:grpSpPr>
          <a:xfrm>
            <a:off x="5466488" y="2682855"/>
            <a:ext cx="461665" cy="2088232"/>
            <a:chOff x="1280827" y="2688000"/>
            <a:chExt cx="461665" cy="20882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42B5BD-B144-4F8B-8248-5464AD12F839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2D1955-D7DB-4BB3-B6AD-56AC94F5917F}"/>
                </a:ext>
              </a:extLst>
            </p:cNvPr>
            <p:cNvSpPr txBox="1"/>
            <p:nvPr/>
          </p:nvSpPr>
          <p:spPr>
            <a:xfrm>
              <a:off x="1280827" y="2849075"/>
              <a:ext cx="461665" cy="18040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Fully-connected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65DD21-ABA2-40B2-A6FE-B0E94DD4308B}"/>
              </a:ext>
            </a:extLst>
          </p:cNvPr>
          <p:cNvGrpSpPr/>
          <p:nvPr/>
        </p:nvGrpSpPr>
        <p:grpSpPr>
          <a:xfrm>
            <a:off x="6236296" y="2678994"/>
            <a:ext cx="461665" cy="2088232"/>
            <a:chOff x="1280827" y="2688000"/>
            <a:chExt cx="461665" cy="208823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FA4C7E-7511-4180-8BA8-EDECE1E34DF9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06B49E-5520-42EC-9F89-95AA95A12E5A}"/>
                </a:ext>
              </a:extLst>
            </p:cNvPr>
            <p:cNvSpPr txBox="1"/>
            <p:nvPr/>
          </p:nvSpPr>
          <p:spPr>
            <a:xfrm>
              <a:off x="1280827" y="2849075"/>
              <a:ext cx="461665" cy="18040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Fully-connected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DB308D-0A69-4C78-9E59-87E51C21E486}"/>
              </a:ext>
            </a:extLst>
          </p:cNvPr>
          <p:cNvGrpSpPr/>
          <p:nvPr/>
        </p:nvGrpSpPr>
        <p:grpSpPr>
          <a:xfrm>
            <a:off x="7020272" y="2683395"/>
            <a:ext cx="461665" cy="2405650"/>
            <a:chOff x="1308855" y="2688000"/>
            <a:chExt cx="461665" cy="240565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3AE5E4-2BA5-4D09-BE37-E879C34149B9}"/>
                </a:ext>
              </a:extLst>
            </p:cNvPr>
            <p:cNvSpPr/>
            <p:nvPr/>
          </p:nvSpPr>
          <p:spPr bwMode="auto">
            <a:xfrm>
              <a:off x="1331640" y="2688000"/>
              <a:ext cx="360040" cy="2088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A54135-A830-4831-9B0B-40015250B50A}"/>
                </a:ext>
              </a:extLst>
            </p:cNvPr>
            <p:cNvSpPr txBox="1"/>
            <p:nvPr/>
          </p:nvSpPr>
          <p:spPr>
            <a:xfrm>
              <a:off x="1308855" y="3289589"/>
              <a:ext cx="461665" cy="18040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R" b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Softmax</a:t>
              </a:r>
              <a:endParaRPr kumimoji="1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8F13B83-63D3-4FA0-9A98-351A1B14A390}"/>
              </a:ext>
            </a:extLst>
          </p:cNvPr>
          <p:cNvCxnSpPr/>
          <p:nvPr/>
        </p:nvCxnSpPr>
        <p:spPr>
          <a:xfrm>
            <a:off x="1262228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4FC3FD8-FFD6-4857-855C-3428BF351CFE}"/>
              </a:ext>
            </a:extLst>
          </p:cNvPr>
          <p:cNvCxnSpPr/>
          <p:nvPr/>
        </p:nvCxnSpPr>
        <p:spPr>
          <a:xfrm>
            <a:off x="2033121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A5939C6-A08C-45EF-A3B6-6996DBA042CD}"/>
              </a:ext>
            </a:extLst>
          </p:cNvPr>
          <p:cNvCxnSpPr/>
          <p:nvPr/>
        </p:nvCxnSpPr>
        <p:spPr>
          <a:xfrm>
            <a:off x="2792996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6980752-49CD-4D4E-A5E1-12BFCA1C6F12}"/>
              </a:ext>
            </a:extLst>
          </p:cNvPr>
          <p:cNvCxnSpPr/>
          <p:nvPr/>
        </p:nvCxnSpPr>
        <p:spPr>
          <a:xfrm>
            <a:off x="3563890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3A2280-7F2B-4EE2-A0BE-89E2E2A7656D}"/>
              </a:ext>
            </a:extLst>
          </p:cNvPr>
          <p:cNvCxnSpPr/>
          <p:nvPr/>
        </p:nvCxnSpPr>
        <p:spPr>
          <a:xfrm>
            <a:off x="4337725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99C5C3-0780-41A8-B767-8ABBEA203B0C}"/>
              </a:ext>
            </a:extLst>
          </p:cNvPr>
          <p:cNvCxnSpPr/>
          <p:nvPr/>
        </p:nvCxnSpPr>
        <p:spPr>
          <a:xfrm>
            <a:off x="5107533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4B9FFF2-5BCB-43EB-93A7-FF4BFF31787C}"/>
              </a:ext>
            </a:extLst>
          </p:cNvPr>
          <p:cNvCxnSpPr/>
          <p:nvPr/>
        </p:nvCxnSpPr>
        <p:spPr>
          <a:xfrm>
            <a:off x="5876256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0902FDD-6AC2-4E79-BC8A-938191D18052}"/>
              </a:ext>
            </a:extLst>
          </p:cNvPr>
          <p:cNvCxnSpPr/>
          <p:nvPr/>
        </p:nvCxnSpPr>
        <p:spPr>
          <a:xfrm>
            <a:off x="6647149" y="3717032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7383834-065F-40DF-9290-6311998DD8FD}"/>
              </a:ext>
            </a:extLst>
          </p:cNvPr>
          <p:cNvSpPr txBox="1"/>
          <p:nvPr/>
        </p:nvSpPr>
        <p:spPr>
          <a:xfrm>
            <a:off x="7888436" y="2747184"/>
            <a:ext cx="738664" cy="18040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Output</a:t>
            </a:r>
          </a:p>
          <a:p>
            <a:pPr algn="ctr"/>
            <a:r>
              <a:rPr kumimoji="1"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(category label)</a:t>
            </a:r>
            <a:endParaRPr kumimoji="1"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E3D26F-1112-4063-A6B4-5E0511CEB419}"/>
              </a:ext>
            </a:extLst>
          </p:cNvPr>
          <p:cNvCxnSpPr/>
          <p:nvPr/>
        </p:nvCxnSpPr>
        <p:spPr>
          <a:xfrm>
            <a:off x="7403097" y="3726971"/>
            <a:ext cx="41085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8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CD04-F90B-7242-9171-2D23C89E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128792" cy="401568"/>
          </a:xfrm>
        </p:spPr>
        <p:txBody>
          <a:bodyPr/>
          <a:lstStyle/>
          <a:p>
            <a:r>
              <a:rPr kumimoji="1" lang="en-US" altLang="ko-KR" dirty="0"/>
              <a:t>4. CNN </a:t>
            </a:r>
            <a:r>
              <a:rPr kumimoji="1" lang="ko-KR" altLang="en-US" dirty="0"/>
              <a:t>계층 유형 </a:t>
            </a:r>
            <a:r>
              <a:rPr kumimoji="1" lang="en-US" altLang="ko-KR" dirty="0"/>
              <a:t>(1/2)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9DF70-13A4-6A48-99FA-4D95239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7E5181-2B5A-DC42-BA84-7C45DBC5D634}"/>
              </a:ext>
            </a:extLst>
          </p:cNvPr>
          <p:cNvSpPr txBox="1">
            <a:spLocks/>
          </p:cNvSpPr>
          <p:nvPr/>
        </p:nvSpPr>
        <p:spPr>
          <a:xfrm>
            <a:off x="202788" y="647475"/>
            <a:ext cx="8941211" cy="26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b="1" dirty="0"/>
              <a:t>Convolution and Pooling Layers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highlight>
                  <a:srgbClr val="FFFF3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filter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명암 패턴과 유사한 패턴이 입력된 이미지가 어디에 있는지 검출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필터를 통해 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 map</a:t>
            </a:r>
            <a:r>
              <a:rPr lang="ko-KR" altLang="en-US" sz="1600" b="1" dirty="0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만들어짐</a:t>
            </a:r>
            <a:r>
              <a:rPr lang="en-US" altLang="ko-KR" sz="1600" b="1" dirty="0">
                <a:solidFill>
                  <a:srgbClr val="0000FF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Pooling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overfitting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막기위해 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convolution layer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출력 이미지의 특징은 살리고</a:t>
            </a:r>
            <a:r>
              <a:rPr lang="en-US" altLang="ko-KR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크기는 줄임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ko-KR" altLang="en-US" sz="1600" b="1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83CEC-2F40-4573-81C5-C197A436756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CNN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6506923-E226-47A8-B996-2C017E1E1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581128"/>
            <a:ext cx="5796136" cy="1722041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E4B63986-B478-41AF-BC07-0B5F204378C6}"/>
              </a:ext>
            </a:extLst>
          </p:cNvPr>
          <p:cNvGrpSpPr/>
          <p:nvPr/>
        </p:nvGrpSpPr>
        <p:grpSpPr>
          <a:xfrm>
            <a:off x="1259632" y="2453845"/>
            <a:ext cx="2848215" cy="1311321"/>
            <a:chOff x="1331640" y="2477719"/>
            <a:chExt cx="2848215" cy="131132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2C51904-0D5E-436A-9537-FAE0A0F7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640" y="2477719"/>
              <a:ext cx="2848215" cy="1295028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A24A6D-D223-4711-A9C6-DA62BBD4A142}"/>
                </a:ext>
              </a:extLst>
            </p:cNvPr>
            <p:cNvSpPr/>
            <p:nvPr/>
          </p:nvSpPr>
          <p:spPr bwMode="auto">
            <a:xfrm>
              <a:off x="1331640" y="3605883"/>
              <a:ext cx="432048" cy="18315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628C2C59-185C-4759-B5BE-7B3CFDD70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2630359"/>
            <a:ext cx="3070261" cy="1452150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5B7FDA-D7C4-455D-95D4-DD46DD9DEC85}"/>
              </a:ext>
            </a:extLst>
          </p:cNvPr>
          <p:cNvCxnSpPr>
            <a:stCxn id="60" idx="2"/>
          </p:cNvCxnSpPr>
          <p:nvPr/>
        </p:nvCxnSpPr>
        <p:spPr>
          <a:xfrm>
            <a:off x="2735796" y="3765167"/>
            <a:ext cx="792088" cy="88796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1284B32-1EF2-4DC6-9B08-C74BE6524258}"/>
              </a:ext>
            </a:extLst>
          </p:cNvPr>
          <p:cNvSpPr/>
          <p:nvPr/>
        </p:nvSpPr>
        <p:spPr bwMode="auto">
          <a:xfrm>
            <a:off x="1115616" y="2348881"/>
            <a:ext cx="3240360" cy="14162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B1A24C-94E0-4AE5-99C3-DEA76A3A4535}"/>
              </a:ext>
            </a:extLst>
          </p:cNvPr>
          <p:cNvSpPr/>
          <p:nvPr/>
        </p:nvSpPr>
        <p:spPr bwMode="auto">
          <a:xfrm>
            <a:off x="5495062" y="2543881"/>
            <a:ext cx="3325410" cy="160735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5EB1CD8-15C6-4180-B94F-6ABF2E9A517F}"/>
              </a:ext>
            </a:extLst>
          </p:cNvPr>
          <p:cNvCxnSpPr/>
          <p:nvPr/>
        </p:nvCxnSpPr>
        <p:spPr>
          <a:xfrm flipH="1">
            <a:off x="5292080" y="4168987"/>
            <a:ext cx="432048" cy="484149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4AC5FE-9F87-4697-86F2-87758AE0F207}"/>
              </a:ext>
            </a:extLst>
          </p:cNvPr>
          <p:cNvGrpSpPr/>
          <p:nvPr/>
        </p:nvGrpSpPr>
        <p:grpSpPr>
          <a:xfrm>
            <a:off x="300261" y="3347558"/>
            <a:ext cx="1823467" cy="1402057"/>
            <a:chOff x="300261" y="3491574"/>
            <a:chExt cx="1823467" cy="140205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267D631-B660-4197-966A-28FC5A647903}"/>
                </a:ext>
              </a:extLst>
            </p:cNvPr>
            <p:cNvSpPr txBox="1"/>
            <p:nvPr/>
          </p:nvSpPr>
          <p:spPr>
            <a:xfrm>
              <a:off x="300261" y="4124190"/>
              <a:ext cx="1823467" cy="76944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kernel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사용하여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이미지의 어떤 특성을 살림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 latinLnBrk="0"/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회전된 이미지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특정형태 이미지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등등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444F49FF-513D-4DAD-AA35-744CBB096CEE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1211995" y="3491574"/>
              <a:ext cx="419079" cy="632616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3673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2521</Words>
  <Application>Microsoft Office PowerPoint</Application>
  <PresentationFormat>화면 슬라이드 쇼(4:3)</PresentationFormat>
  <Paragraphs>455</Paragraphs>
  <Slides>60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HY헤드라인M</vt:lpstr>
      <vt:lpstr>Arial</vt:lpstr>
      <vt:lpstr>나눔고딕 ExtraBold</vt:lpstr>
      <vt:lpstr>맑은 고딕</vt:lpstr>
      <vt:lpstr>Cambria Math</vt:lpstr>
      <vt:lpstr>Wingdings</vt:lpstr>
      <vt:lpstr>나눔바른고딕</vt:lpstr>
      <vt:lpstr>1_Office 테마</vt:lpstr>
      <vt:lpstr>PowerPoint 프레젠테이션</vt:lpstr>
      <vt:lpstr>목차</vt:lpstr>
      <vt:lpstr>PowerPoint 프레젠테이션</vt:lpstr>
      <vt:lpstr>1. CNN 개요</vt:lpstr>
      <vt:lpstr>2. CNN 등장 배경 (1/3)</vt:lpstr>
      <vt:lpstr>2. CNN 등장 배경 (2/3)</vt:lpstr>
      <vt:lpstr>2. CNN 등장 배경 (3/3)</vt:lpstr>
      <vt:lpstr>3. CNN 구조</vt:lpstr>
      <vt:lpstr>4. CNN 계층 유형 (1/2)</vt:lpstr>
      <vt:lpstr>4. CNN 계층 유형 (2/2)</vt:lpstr>
      <vt:lpstr>5. 영상처리에서 Convolution 연산</vt:lpstr>
      <vt:lpstr>5. 영상처리에서 Convolution 연산</vt:lpstr>
      <vt:lpstr>6. CNN 학습 프로세스 (1/2)</vt:lpstr>
      <vt:lpstr>6. CNN 학습 프로세스 (2/2)</vt:lpstr>
      <vt:lpstr>7. CNN의 주요 모델</vt:lpstr>
      <vt:lpstr>PowerPoint 프레젠테이션</vt:lpstr>
      <vt:lpstr>1. CNN 전체 구조 (1/3)</vt:lpstr>
      <vt:lpstr>1. CNN 전체 구조 (2/3)</vt:lpstr>
      <vt:lpstr>1. CNN 전체 구조 (3/3)</vt:lpstr>
      <vt:lpstr>2. CNN에서 Convolution 계층 (1/4)</vt:lpstr>
      <vt:lpstr>2. CNN에서 Convolution 계층 (2/4)</vt:lpstr>
      <vt:lpstr>2. CNN에서 Convolution 계층 (3/4)</vt:lpstr>
      <vt:lpstr>2. CNN에서 Convolution 계층 (4/4)</vt:lpstr>
      <vt:lpstr>3. Convolution Filter (1/4)</vt:lpstr>
      <vt:lpstr>3. Convolution Filter (2/4)</vt:lpstr>
      <vt:lpstr>3. Convolution Filter (3/4)</vt:lpstr>
      <vt:lpstr>3. Convolution Filter (4/4)</vt:lpstr>
      <vt:lpstr>4. Padding (1/3)</vt:lpstr>
      <vt:lpstr>4. Padding (2/3)</vt:lpstr>
      <vt:lpstr>4. Padding (3/3)</vt:lpstr>
      <vt:lpstr>5. Stride (1/2)</vt:lpstr>
      <vt:lpstr>5. Stride (2/2)</vt:lpstr>
      <vt:lpstr>6. CNN에서 Pooling 계층 (1/3)</vt:lpstr>
      <vt:lpstr>6. CNN에서 Pooling 계층 (2/3)</vt:lpstr>
      <vt:lpstr>6. CNN에서 Pooling 계층 (3/3)</vt:lpstr>
      <vt:lpstr>7. CNN에서 이미지 분류 계층</vt:lpstr>
      <vt:lpstr>마치면서</vt:lpstr>
      <vt:lpstr>PowerPoint 프레젠테이션</vt:lpstr>
      <vt:lpstr>실습 - MNIST</vt:lpstr>
      <vt:lpstr>실습 - MNIST</vt:lpstr>
      <vt:lpstr>참고 – padding</vt:lpstr>
      <vt:lpstr>실습 - MNIST</vt:lpstr>
      <vt:lpstr>실습 -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실습 – Fashion MNIST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강효은 (Hyoeun)</cp:lastModifiedBy>
  <cp:revision>2703</cp:revision>
  <cp:lastPrinted>2019-04-25T23:46:21Z</cp:lastPrinted>
  <dcterms:created xsi:type="dcterms:W3CDTF">2011-06-16T02:40:40Z</dcterms:created>
  <dcterms:modified xsi:type="dcterms:W3CDTF">2021-06-22T00:36:02Z</dcterms:modified>
</cp:coreProperties>
</file>